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1" r:id="rId4"/>
  </p:sldMasterIdLst>
  <p:notesMasterIdLst>
    <p:notesMasterId r:id="rId35"/>
  </p:notesMasterIdLst>
  <p:handoutMasterIdLst>
    <p:handoutMasterId r:id="rId36"/>
  </p:handoutMasterIdLst>
  <p:sldIdLst>
    <p:sldId id="539" r:id="rId5"/>
    <p:sldId id="257" r:id="rId6"/>
    <p:sldId id="564" r:id="rId7"/>
    <p:sldId id="560" r:id="rId8"/>
    <p:sldId id="256" r:id="rId9"/>
    <p:sldId id="547" r:id="rId10"/>
    <p:sldId id="562" r:id="rId11"/>
    <p:sldId id="555" r:id="rId12"/>
    <p:sldId id="566" r:id="rId13"/>
    <p:sldId id="567" r:id="rId14"/>
    <p:sldId id="568" r:id="rId15"/>
    <p:sldId id="558" r:id="rId16"/>
    <p:sldId id="570" r:id="rId17"/>
    <p:sldId id="569" r:id="rId18"/>
    <p:sldId id="571" r:id="rId19"/>
    <p:sldId id="572" r:id="rId20"/>
    <p:sldId id="573" r:id="rId21"/>
    <p:sldId id="574" r:id="rId22"/>
    <p:sldId id="575" r:id="rId23"/>
    <p:sldId id="576" r:id="rId24"/>
    <p:sldId id="577" r:id="rId25"/>
    <p:sldId id="578" r:id="rId26"/>
    <p:sldId id="579" r:id="rId27"/>
    <p:sldId id="580" r:id="rId28"/>
    <p:sldId id="582" r:id="rId29"/>
    <p:sldId id="581" r:id="rId30"/>
    <p:sldId id="583" r:id="rId31"/>
    <p:sldId id="563" r:id="rId32"/>
    <p:sldId id="584" r:id="rId33"/>
    <p:sldId id="549"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DBED569-4797-4DF1-A0F4-6AAB3CD982D8}">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08" autoAdjust="0"/>
    <p:restoredTop sz="93760" autoAdjust="0"/>
  </p:normalViewPr>
  <p:slideViewPr>
    <p:cSldViewPr snapToGrid="0">
      <p:cViewPr varScale="1">
        <p:scale>
          <a:sx n="62" d="100"/>
          <a:sy n="62" d="100"/>
        </p:scale>
        <p:origin x="864" y="44"/>
      </p:cViewPr>
      <p:guideLst/>
    </p:cSldViewPr>
  </p:slideViewPr>
  <p:outlineViewPr>
    <p:cViewPr>
      <p:scale>
        <a:sx n="33" d="100"/>
        <a:sy n="33" d="100"/>
      </p:scale>
      <p:origin x="0" y="-1440"/>
    </p:cViewPr>
  </p:outlin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58" d="100"/>
          <a:sy n="58" d="100"/>
        </p:scale>
        <p:origin x="3240" y="67"/>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4D0B883-0A39-E05B-61ED-5FE94E7E6C8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71B2735-0E3E-EB93-68DA-1402951418E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54DA340-CA88-40FE-8D9F-FB95A67E2ACC}" type="datetimeFigureOut">
              <a:rPr lang="en-US" smtClean="0"/>
              <a:t>11/1/2024</a:t>
            </a:fld>
            <a:endParaRPr lang="en-US"/>
          </a:p>
        </p:txBody>
      </p:sp>
      <p:sp>
        <p:nvSpPr>
          <p:cNvPr id="4" name="Footer Placeholder 3">
            <a:extLst>
              <a:ext uri="{FF2B5EF4-FFF2-40B4-BE49-F238E27FC236}">
                <a16:creationId xmlns:a16="http://schemas.microsoft.com/office/drawing/2014/main" id="{001912F7-468D-0E8D-7580-A7ADE9D11BA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5DA9A4-3BA2-3E7F-4048-A9EB25D5A28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4C7120-FABF-42CA-85D1-839480B5B48F}" type="slidenum">
              <a:rPr lang="en-US" smtClean="0"/>
              <a:t>‹#›</a:t>
            </a:fld>
            <a:endParaRPr lang="en-US"/>
          </a:p>
        </p:txBody>
      </p:sp>
    </p:spTree>
    <p:extLst>
      <p:ext uri="{BB962C8B-B14F-4D97-AF65-F5344CB8AC3E}">
        <p14:creationId xmlns:p14="http://schemas.microsoft.com/office/powerpoint/2010/main" val="194999982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22.png>
</file>

<file path=ppt/media/image3.jpg>
</file>

<file path=ppt/media/image4.png>
</file>

<file path=ppt/media/image5.jpe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0BC4F2-6A87-450D-AD53-D2188421BC53}" type="datetimeFigureOut">
              <a:rPr lang="en-US" smtClean="0"/>
              <a:t>11/1/2024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3B2649-7BD8-4005-A99E-30D13769A8BD}" type="slidenum">
              <a:rPr lang="en-US" smtClean="0"/>
              <a:t>‹#›</a:t>
            </a:fld>
            <a:endParaRPr lang="en-US" dirty="0"/>
          </a:p>
        </p:txBody>
      </p:sp>
    </p:spTree>
    <p:extLst>
      <p:ext uri="{BB962C8B-B14F-4D97-AF65-F5344CB8AC3E}">
        <p14:creationId xmlns:p14="http://schemas.microsoft.com/office/powerpoint/2010/main" val="244481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303401A8-3220-413E-B964-4A8659985FD3}" type="slidenum">
              <a:rPr lang="en-US" smtClean="0"/>
              <a:t>1</a:t>
            </a:fld>
            <a:endParaRPr lang="en-US" dirty="0"/>
          </a:p>
        </p:txBody>
      </p:sp>
    </p:spTree>
    <p:extLst>
      <p:ext uri="{BB962C8B-B14F-4D97-AF65-F5344CB8AC3E}">
        <p14:creationId xmlns:p14="http://schemas.microsoft.com/office/powerpoint/2010/main" val="3724187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C3B2649-7BD8-4005-A99E-30D13769A8BD}" type="slidenum">
              <a:rPr lang="en-US" smtClean="0"/>
              <a:t>4</a:t>
            </a:fld>
            <a:endParaRPr lang="en-US" dirty="0"/>
          </a:p>
        </p:txBody>
      </p:sp>
    </p:spTree>
    <p:extLst>
      <p:ext uri="{BB962C8B-B14F-4D97-AF65-F5344CB8AC3E}">
        <p14:creationId xmlns:p14="http://schemas.microsoft.com/office/powerpoint/2010/main" val="24826156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C3B2649-7BD8-4005-A99E-30D13769A8BD}" type="slidenum">
              <a:rPr lang="en-US" smtClean="0"/>
              <a:t>5</a:t>
            </a:fld>
            <a:endParaRPr lang="en-US" dirty="0"/>
          </a:p>
        </p:txBody>
      </p:sp>
    </p:spTree>
    <p:extLst>
      <p:ext uri="{BB962C8B-B14F-4D97-AF65-F5344CB8AC3E}">
        <p14:creationId xmlns:p14="http://schemas.microsoft.com/office/powerpoint/2010/main" val="19974952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C3B2649-7BD8-4005-A99E-30D13769A8BD}" type="slidenum">
              <a:rPr lang="en-US" smtClean="0"/>
              <a:t>23</a:t>
            </a:fld>
            <a:endParaRPr lang="en-US" dirty="0"/>
          </a:p>
        </p:txBody>
      </p:sp>
    </p:spTree>
    <p:extLst>
      <p:ext uri="{BB962C8B-B14F-4D97-AF65-F5344CB8AC3E}">
        <p14:creationId xmlns:p14="http://schemas.microsoft.com/office/powerpoint/2010/main" val="10705593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C3B2649-7BD8-4005-A99E-30D13769A8BD}" type="slidenum">
              <a:rPr lang="en-US" smtClean="0"/>
              <a:t>26</a:t>
            </a:fld>
            <a:endParaRPr lang="en-US" dirty="0"/>
          </a:p>
        </p:txBody>
      </p:sp>
    </p:spTree>
    <p:extLst>
      <p:ext uri="{BB962C8B-B14F-4D97-AF65-F5344CB8AC3E}">
        <p14:creationId xmlns:p14="http://schemas.microsoft.com/office/powerpoint/2010/main" val="2818719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51A4182-6276-41ED-8EAF-0C6A4D8FF0A8}"/>
              </a:ext>
              <a:ext uri="{C183D7F6-B498-43B3-948B-1728B52AA6E4}">
                <adec:decorative xmlns:adec="http://schemas.microsoft.com/office/drawing/2017/decorative" val="1"/>
              </a:ext>
            </a:extLst>
          </p:cNvPr>
          <p:cNvSpPr/>
          <p:nvPr userDrawn="1"/>
        </p:nvSpPr>
        <p:spPr>
          <a:xfrm>
            <a:off x="0" y="0"/>
            <a:ext cx="12192000" cy="6099048"/>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7" name="Rectangle 6">
            <a:extLst>
              <a:ext uri="{FF2B5EF4-FFF2-40B4-BE49-F238E27FC236}">
                <a16:creationId xmlns:a16="http://schemas.microsoft.com/office/drawing/2014/main" id="{EF4B644F-A23D-409C-9540-B41AC18DB546}"/>
              </a:ext>
              <a:ext uri="{C183D7F6-B498-43B3-948B-1728B52AA6E4}">
                <adec:decorative xmlns:adec="http://schemas.microsoft.com/office/drawing/2017/decorative" val="1"/>
              </a:ext>
            </a:extLst>
          </p:cNvPr>
          <p:cNvSpPr/>
          <p:nvPr userDrawn="1"/>
        </p:nvSpPr>
        <p:spPr>
          <a:xfrm>
            <a:off x="0" y="0"/>
            <a:ext cx="5334003" cy="617561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70AF812-9F51-0D2C-2EA5-A8D6DA66275F}"/>
              </a:ext>
            </a:extLst>
          </p:cNvPr>
          <p:cNvSpPr>
            <a:spLocks noGrp="1"/>
          </p:cNvSpPr>
          <p:nvPr>
            <p:ph type="title"/>
          </p:nvPr>
        </p:nvSpPr>
        <p:spPr>
          <a:xfrm>
            <a:off x="758952" y="841248"/>
            <a:ext cx="4114800" cy="3474720"/>
          </a:xfrm>
        </p:spPr>
        <p:txBody>
          <a:bodyPr anchor="ctr">
            <a:normAutofit/>
          </a:bodyPr>
          <a:lstStyle>
            <a:lvl1pPr>
              <a:defRPr sz="4400"/>
            </a:lvl1pPr>
          </a:lstStyle>
          <a:p>
            <a:r>
              <a:rPr lang="en-US"/>
              <a:t>Click to edit Master title style</a:t>
            </a:r>
            <a:endParaRPr lang="en-US" dirty="0"/>
          </a:p>
        </p:txBody>
      </p:sp>
      <p:sp>
        <p:nvSpPr>
          <p:cNvPr id="9" name="Subtitle 19">
            <a:extLst>
              <a:ext uri="{FF2B5EF4-FFF2-40B4-BE49-F238E27FC236}">
                <a16:creationId xmlns:a16="http://schemas.microsoft.com/office/drawing/2014/main" id="{E8F46CAD-D4FF-4BBC-937E-CBBD034A180B}"/>
              </a:ext>
            </a:extLst>
          </p:cNvPr>
          <p:cNvSpPr>
            <a:spLocks noGrp="1"/>
          </p:cNvSpPr>
          <p:nvPr>
            <p:ph type="subTitle" idx="1" hasCustomPrompt="1"/>
          </p:nvPr>
        </p:nvSpPr>
        <p:spPr>
          <a:xfrm>
            <a:off x="762000" y="4570807"/>
            <a:ext cx="4123899" cy="1524000"/>
          </a:xfrm>
        </p:spPr>
        <p:txBody>
          <a:bodyPr>
            <a:normAutofit/>
          </a:bodyPr>
          <a:lstStyle>
            <a:lvl1pPr marL="0" indent="0">
              <a:buNone/>
              <a:defRPr sz="2400"/>
            </a:lvl1pPr>
          </a:lstStyle>
          <a:p>
            <a:pPr algn="l"/>
            <a:r>
              <a:rPr lang="en-US" dirty="0"/>
              <a:t>Click to add subtitle</a:t>
            </a:r>
          </a:p>
        </p:txBody>
      </p:sp>
      <p:sp>
        <p:nvSpPr>
          <p:cNvPr id="15" name="Picture Placeholder 14">
            <a:extLst>
              <a:ext uri="{FF2B5EF4-FFF2-40B4-BE49-F238E27FC236}">
                <a16:creationId xmlns:a16="http://schemas.microsoft.com/office/drawing/2014/main" id="{A2750E7C-D01B-4533-A0B8-2E7EF2B168DC}"/>
              </a:ext>
            </a:extLst>
          </p:cNvPr>
          <p:cNvSpPr>
            <a:spLocks noGrp="1"/>
          </p:cNvSpPr>
          <p:nvPr>
            <p:ph type="pic" sz="quarter" idx="13"/>
          </p:nvPr>
        </p:nvSpPr>
        <p:spPr>
          <a:xfrm>
            <a:off x="5330952" y="754711"/>
            <a:ext cx="6099048" cy="5340096"/>
          </a:xfrm>
          <a:solidFill>
            <a:schemeClr val="accent6"/>
          </a:solidFill>
        </p:spPr>
        <p:txBody>
          <a:bodyPr/>
          <a:lstStyle/>
          <a:p>
            <a:r>
              <a:rPr lang="en-US"/>
              <a:t>Click icon to add picture</a:t>
            </a:r>
            <a:endParaRPr lang="en-US" dirty="0"/>
          </a:p>
        </p:txBody>
      </p:sp>
    </p:spTree>
    <p:extLst>
      <p:ext uri="{BB962C8B-B14F-4D97-AF65-F5344CB8AC3E}">
        <p14:creationId xmlns:p14="http://schemas.microsoft.com/office/powerpoint/2010/main" val="17727379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wo content 2">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FAC5ABB9-3EAC-446C-B128-CFDB09B2476A}"/>
              </a:ext>
              <a:ext uri="{C183D7F6-B498-43B3-948B-1728B52AA6E4}">
                <adec:decorative xmlns:adec="http://schemas.microsoft.com/office/drawing/2017/decorative" val="1"/>
              </a:ext>
            </a:extLst>
          </p:cNvPr>
          <p:cNvSpPr/>
          <p:nvPr userDrawn="1"/>
        </p:nvSpPr>
        <p:spPr>
          <a:xfrm>
            <a:off x="0" y="2"/>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70DED2D7-7BC9-473D-8241-8289B5821CF4}"/>
              </a:ext>
              <a:ext uri="{C183D7F6-B498-43B3-948B-1728B52AA6E4}">
                <adec:decorative xmlns:adec="http://schemas.microsoft.com/office/drawing/2017/decorative" val="1"/>
              </a:ext>
            </a:extLst>
          </p:cNvPr>
          <p:cNvSpPr/>
          <p:nvPr userDrawn="1"/>
        </p:nvSpPr>
        <p:spPr>
          <a:xfrm>
            <a:off x="0" y="0"/>
            <a:ext cx="12192000" cy="6858001"/>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7" name="Rectangle 6">
            <a:extLst>
              <a:ext uri="{FF2B5EF4-FFF2-40B4-BE49-F238E27FC236}">
                <a16:creationId xmlns:a16="http://schemas.microsoft.com/office/drawing/2014/main" id="{19C2616F-4436-4A60-BB08-54EC762C53BE}"/>
              </a:ext>
              <a:ext uri="{C183D7F6-B498-43B3-948B-1728B52AA6E4}">
                <adec:decorative xmlns:adec="http://schemas.microsoft.com/office/drawing/2017/decorative" val="1"/>
              </a:ext>
            </a:extLst>
          </p:cNvPr>
          <p:cNvSpPr/>
          <p:nvPr userDrawn="1"/>
        </p:nvSpPr>
        <p:spPr>
          <a:xfrm>
            <a:off x="0" y="762001"/>
            <a:ext cx="12192000" cy="6095999"/>
          </a:xfrm>
          <a:prstGeom prst="rect">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9">
            <a:extLst>
              <a:ext uri="{FF2B5EF4-FFF2-40B4-BE49-F238E27FC236}">
                <a16:creationId xmlns:a16="http://schemas.microsoft.com/office/drawing/2014/main" id="{DF86B59D-D895-19E7-B742-EE199B71841A}"/>
              </a:ext>
            </a:extLst>
          </p:cNvPr>
          <p:cNvSpPr>
            <a:spLocks noGrp="1"/>
          </p:cNvSpPr>
          <p:nvPr>
            <p:ph type="title"/>
          </p:nvPr>
        </p:nvSpPr>
        <p:spPr>
          <a:xfrm>
            <a:off x="758952" y="1517904"/>
            <a:ext cx="10424160" cy="1280160"/>
          </a:xfrm>
        </p:spPr>
        <p:txBody>
          <a:bodyPr>
            <a:normAutofit/>
          </a:bodyPr>
          <a:lstStyle>
            <a:lvl1pPr>
              <a:defRPr sz="3200"/>
            </a:lvl1pPr>
          </a:lstStyle>
          <a:p>
            <a:r>
              <a:rPr lang="en-US"/>
              <a:t>Click to edit Master title style</a:t>
            </a:r>
            <a:endParaRPr lang="en-US" dirty="0"/>
          </a:p>
        </p:txBody>
      </p:sp>
      <p:sp>
        <p:nvSpPr>
          <p:cNvPr id="9" name="Content Placeholder 5">
            <a:extLst>
              <a:ext uri="{FF2B5EF4-FFF2-40B4-BE49-F238E27FC236}">
                <a16:creationId xmlns:a16="http://schemas.microsoft.com/office/drawing/2014/main" id="{A7544B75-76FD-A2AD-3444-313EF1771A4C}"/>
              </a:ext>
            </a:extLst>
          </p:cNvPr>
          <p:cNvSpPr>
            <a:spLocks noGrp="1"/>
          </p:cNvSpPr>
          <p:nvPr>
            <p:ph sz="quarter" idx="14"/>
          </p:nvPr>
        </p:nvSpPr>
        <p:spPr>
          <a:xfrm>
            <a:off x="758952" y="3200400"/>
            <a:ext cx="6400800" cy="2926080"/>
          </a:xfrm>
        </p:spPr>
        <p:txBody>
          <a:bodyPr>
            <a:normAutofit/>
          </a:bodyPr>
          <a:lstStyle>
            <a:lvl1pPr>
              <a:spcBef>
                <a:spcPts val="500"/>
              </a:spcBef>
              <a:defRPr sz="1800" b="1"/>
            </a:lvl1pPr>
            <a:lvl2pPr>
              <a:spcBef>
                <a:spcPts val="0"/>
              </a:spcBef>
              <a:spcAft>
                <a:spcPts val="500"/>
              </a:spcAft>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5">
            <a:extLst>
              <a:ext uri="{FF2B5EF4-FFF2-40B4-BE49-F238E27FC236}">
                <a16:creationId xmlns:a16="http://schemas.microsoft.com/office/drawing/2014/main" id="{0F9EB1B3-9B21-0E61-FC8A-659EDC63DAA1}"/>
              </a:ext>
            </a:extLst>
          </p:cNvPr>
          <p:cNvSpPr>
            <a:spLocks noGrp="1"/>
          </p:cNvSpPr>
          <p:nvPr>
            <p:ph sz="quarter" idx="15"/>
          </p:nvPr>
        </p:nvSpPr>
        <p:spPr>
          <a:xfrm>
            <a:off x="7598664" y="3108960"/>
            <a:ext cx="3739896" cy="2926080"/>
          </a:xfrm>
        </p:spPr>
        <p:txBody>
          <a:bodyPr>
            <a:normAutofit/>
          </a:bodyPr>
          <a:lstStyle>
            <a:lvl1pPr>
              <a:defRPr sz="1800"/>
            </a:lvl1pPr>
            <a:lvl2pPr>
              <a:defRPr sz="14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452CFE08-03FE-487B-8963-9FAD3049CFFA}"/>
              </a:ext>
            </a:extLst>
          </p:cNvPr>
          <p:cNvSpPr>
            <a:spLocks noGrp="1"/>
          </p:cNvSpPr>
          <p:nvPr>
            <p:ph type="ftr" sz="quarter" idx="11"/>
          </p:nvPr>
        </p:nvSpPr>
        <p:spPr>
          <a:xfrm>
            <a:off x="758952" y="6400800"/>
            <a:ext cx="6099048" cy="365125"/>
          </a:xfrm>
          <a:prstGeom prst="rect">
            <a:avLst/>
          </a:prstGeom>
        </p:spPr>
        <p:txBody>
          <a:bodyPr/>
          <a:lstStyle/>
          <a:p>
            <a:endParaRPr lang="en-US" dirty="0"/>
          </a:p>
        </p:txBody>
      </p:sp>
      <p:sp>
        <p:nvSpPr>
          <p:cNvPr id="2" name="Date Placeholder 1">
            <a:extLst>
              <a:ext uri="{FF2B5EF4-FFF2-40B4-BE49-F238E27FC236}">
                <a16:creationId xmlns:a16="http://schemas.microsoft.com/office/drawing/2014/main" id="{B7862271-51F6-4122-9709-D279042F8846}"/>
              </a:ext>
            </a:extLst>
          </p:cNvPr>
          <p:cNvSpPr>
            <a:spLocks noGrp="1"/>
          </p:cNvSpPr>
          <p:nvPr>
            <p:ph type="dt" sz="half" idx="10"/>
          </p:nvPr>
        </p:nvSpPr>
        <p:spPr/>
        <p:txBody>
          <a:bodyPr/>
          <a:lstStyle/>
          <a:p>
            <a:r>
              <a:rPr lang="en-US" dirty="0"/>
              <a:t>3/1/20XX</a:t>
            </a:r>
          </a:p>
        </p:txBody>
      </p:sp>
      <p:sp>
        <p:nvSpPr>
          <p:cNvPr id="4" name="Slide Number Placeholder 3">
            <a:extLst>
              <a:ext uri="{FF2B5EF4-FFF2-40B4-BE49-F238E27FC236}">
                <a16:creationId xmlns:a16="http://schemas.microsoft.com/office/drawing/2014/main" id="{CA935A50-18AE-4CB1-BB10-1CBDD8A7C2C4}"/>
              </a:ext>
            </a:extLst>
          </p:cNvPr>
          <p:cNvSpPr>
            <a:spLocks noGrp="1"/>
          </p:cNvSpPr>
          <p:nvPr>
            <p:ph type="sldNum" sz="quarter" idx="12"/>
          </p:nvPr>
        </p:nvSpPr>
        <p:spPr/>
        <p:txBody>
          <a:bodyPr/>
          <a:lstStyle/>
          <a:p>
            <a:fld id="{CB1E4CB7-CB13-4810-BF18-BE31AFC64F93}" type="slidenum">
              <a:rPr lang="en-US" smtClean="0"/>
              <a:t>‹#›</a:t>
            </a:fld>
            <a:endParaRPr lang="en-US" dirty="0"/>
          </a:p>
        </p:txBody>
      </p:sp>
    </p:spTree>
    <p:extLst>
      <p:ext uri="{BB962C8B-B14F-4D97-AF65-F5344CB8AC3E}">
        <p14:creationId xmlns:p14="http://schemas.microsoft.com/office/powerpoint/2010/main" val="8575382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C5BB2-C09C-49B0-BAFA-DE1801CD3E90}"/>
              </a:ext>
            </a:extLst>
          </p:cNvPr>
          <p:cNvSpPr>
            <a:spLocks noGrp="1"/>
          </p:cNvSpPr>
          <p:nvPr>
            <p:ph type="title"/>
          </p:nvPr>
        </p:nvSpPr>
        <p:spPr>
          <a:xfrm>
            <a:off x="1517904" y="1517904"/>
            <a:ext cx="9144000" cy="1280160"/>
          </a:xfrm>
        </p:spPr>
        <p:txBody>
          <a:bodyPr>
            <a:normAutofit/>
          </a:bodyPr>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3A47C21-944D-47FE-9519-A25518837115}"/>
              </a:ext>
            </a:extLst>
          </p:cNvPr>
          <p:cNvSpPr>
            <a:spLocks noGrp="1"/>
          </p:cNvSpPr>
          <p:nvPr>
            <p:ph idx="1"/>
          </p:nvPr>
        </p:nvSpPr>
        <p:spPr>
          <a:xfrm>
            <a:off x="1517904" y="3108960"/>
            <a:ext cx="9144000" cy="2926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BA2AD668-6E19-425C-88F7-AF4220662C0D}"/>
              </a:ext>
            </a:extLst>
          </p:cNvPr>
          <p:cNvSpPr>
            <a:spLocks noGrp="1"/>
          </p:cNvSpPr>
          <p:nvPr>
            <p:ph type="ftr" sz="quarter" idx="11"/>
          </p:nvPr>
        </p:nvSpPr>
        <p:spPr/>
        <p:txBody>
          <a:bodyPr/>
          <a:lstStyle/>
          <a:p>
            <a:endParaRPr lang="en-US" dirty="0"/>
          </a:p>
        </p:txBody>
      </p:sp>
      <p:sp>
        <p:nvSpPr>
          <p:cNvPr id="4" name="Date Placeholder 3">
            <a:extLst>
              <a:ext uri="{FF2B5EF4-FFF2-40B4-BE49-F238E27FC236}">
                <a16:creationId xmlns:a16="http://schemas.microsoft.com/office/drawing/2014/main" id="{AC7CE36D-6B7B-4D5E-831E-34A4286D6E6A}"/>
              </a:ext>
            </a:extLst>
          </p:cNvPr>
          <p:cNvSpPr>
            <a:spLocks noGrp="1"/>
          </p:cNvSpPr>
          <p:nvPr>
            <p:ph type="dt" sz="half" idx="10"/>
          </p:nvPr>
        </p:nvSpPr>
        <p:spPr/>
        <p:txBody>
          <a:bodyPr/>
          <a:lstStyle/>
          <a:p>
            <a:pPr algn="r"/>
            <a:r>
              <a:rPr lang="en-US" dirty="0"/>
              <a:t>3/1/20XX</a:t>
            </a:r>
          </a:p>
        </p:txBody>
      </p:sp>
      <p:sp>
        <p:nvSpPr>
          <p:cNvPr id="6" name="Slide Number Placeholder 5">
            <a:extLst>
              <a:ext uri="{FF2B5EF4-FFF2-40B4-BE49-F238E27FC236}">
                <a16:creationId xmlns:a16="http://schemas.microsoft.com/office/drawing/2014/main" id="{36905C53-CF7C-4936-9E35-1BEBD683626E}"/>
              </a:ext>
            </a:extLst>
          </p:cNvPr>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419054356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losin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53A25B7-A924-4C03-8022-000A9EA88D1A}"/>
              </a:ext>
              <a:ext uri="{C183D7F6-B498-43B3-948B-1728B52AA6E4}">
                <adec:decorative xmlns:adec="http://schemas.microsoft.com/office/drawing/2017/decorative" val="1"/>
              </a:ext>
            </a:extLst>
          </p:cNvPr>
          <p:cNvSpPr/>
          <p:nvPr userDrawn="1"/>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4E3A68D8-CB71-4A41-B029-626BD6912875}"/>
              </a:ext>
              <a:ext uri="{C183D7F6-B498-43B3-948B-1728B52AA6E4}">
                <adec:decorative xmlns:adec="http://schemas.microsoft.com/office/drawing/2017/decorative" val="1"/>
              </a:ext>
            </a:extLst>
          </p:cNvPr>
          <p:cNvSpPr/>
          <p:nvPr userDrawn="1"/>
        </p:nvSpPr>
        <p:spPr>
          <a:xfrm>
            <a:off x="-1" y="-9524"/>
            <a:ext cx="12192000" cy="6105524"/>
          </a:xfrm>
          <a:prstGeom prst="rect">
            <a:avLst/>
          </a:prstGeom>
          <a:gradFill flip="none" rotWithShape="1">
            <a:gsLst>
              <a:gs pos="10000">
                <a:schemeClr val="accent5"/>
              </a:gs>
              <a:gs pos="90000">
                <a:schemeClr val="accent1"/>
              </a:gs>
              <a:gs pos="70000">
                <a:schemeClr val="accent2"/>
              </a:gs>
              <a:gs pos="30000">
                <a:schemeClr val="accent4"/>
              </a:gs>
              <a:gs pos="50000">
                <a:srgbClr val="FCEA37"/>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4" name="Freeform: Shape 13">
            <a:extLst>
              <a:ext uri="{FF2B5EF4-FFF2-40B4-BE49-F238E27FC236}">
                <a16:creationId xmlns:a16="http://schemas.microsoft.com/office/drawing/2014/main" id="{9ECFC55D-2CEE-47A4-9ACA-D6C78D236982}"/>
              </a:ext>
              <a:ext uri="{C183D7F6-B498-43B3-948B-1728B52AA6E4}">
                <adec:decorative xmlns:adec="http://schemas.microsoft.com/office/drawing/2017/decorative" val="1"/>
              </a:ext>
            </a:extLst>
          </p:cNvPr>
          <p:cNvSpPr/>
          <p:nvPr userDrawn="1"/>
        </p:nvSpPr>
        <p:spPr>
          <a:xfrm>
            <a:off x="-2" y="-9523"/>
            <a:ext cx="11430001" cy="6105523"/>
          </a:xfrm>
          <a:custGeom>
            <a:avLst/>
            <a:gdLst>
              <a:gd name="connsiteX0" fmla="*/ 0 w 11430001"/>
              <a:gd name="connsiteY0" fmla="*/ 0 h 6105523"/>
              <a:gd name="connsiteX1" fmla="*/ 7874003 w 11430001"/>
              <a:gd name="connsiteY1" fmla="*/ 0 h 6105523"/>
              <a:gd name="connsiteX2" fmla="*/ 7874003 w 11430001"/>
              <a:gd name="connsiteY2" fmla="*/ 771522 h 6105523"/>
              <a:gd name="connsiteX3" fmla="*/ 11430001 w 11430001"/>
              <a:gd name="connsiteY3" fmla="*/ 771522 h 6105523"/>
              <a:gd name="connsiteX4" fmla="*/ 11430001 w 11430001"/>
              <a:gd name="connsiteY4" fmla="*/ 6105523 h 6105523"/>
              <a:gd name="connsiteX5" fmla="*/ 7874003 w 11430001"/>
              <a:gd name="connsiteY5" fmla="*/ 6105523 h 6105523"/>
              <a:gd name="connsiteX6" fmla="*/ 5334002 w 11430001"/>
              <a:gd name="connsiteY6" fmla="*/ 6105523 h 6105523"/>
              <a:gd name="connsiteX7" fmla="*/ 0 w 11430001"/>
              <a:gd name="connsiteY7" fmla="*/ 6105523 h 610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30001" h="6105523">
                <a:moveTo>
                  <a:pt x="0" y="0"/>
                </a:moveTo>
                <a:lnTo>
                  <a:pt x="7874003" y="0"/>
                </a:lnTo>
                <a:lnTo>
                  <a:pt x="7874003" y="771522"/>
                </a:lnTo>
                <a:lnTo>
                  <a:pt x="11430001" y="771522"/>
                </a:lnTo>
                <a:lnTo>
                  <a:pt x="11430001" y="6105523"/>
                </a:lnTo>
                <a:lnTo>
                  <a:pt x="7874003" y="6105523"/>
                </a:lnTo>
                <a:lnTo>
                  <a:pt x="5334002" y="6105523"/>
                </a:lnTo>
                <a:lnTo>
                  <a:pt x="0" y="6105523"/>
                </a:lnTo>
                <a:close/>
              </a:path>
            </a:pathLst>
          </a:custGeom>
          <a:ln w="508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Title 5">
            <a:extLst>
              <a:ext uri="{FF2B5EF4-FFF2-40B4-BE49-F238E27FC236}">
                <a16:creationId xmlns:a16="http://schemas.microsoft.com/office/drawing/2014/main" id="{00406F9C-B330-46B3-A03C-15F85CD76061}"/>
              </a:ext>
            </a:extLst>
          </p:cNvPr>
          <p:cNvSpPr>
            <a:spLocks noGrp="1"/>
          </p:cNvSpPr>
          <p:nvPr>
            <p:ph type="title"/>
          </p:nvPr>
        </p:nvSpPr>
        <p:spPr>
          <a:xfrm>
            <a:off x="762000" y="3822282"/>
            <a:ext cx="10241280" cy="1554480"/>
          </a:xfrm>
        </p:spPr>
        <p:txBody>
          <a:bodyPr anchor="t">
            <a:normAutofit/>
          </a:bodyPr>
          <a:lstStyle>
            <a:lvl1pPr>
              <a:defRPr sz="4400"/>
            </a:lvl1pPr>
          </a:lstStyle>
          <a:p>
            <a:r>
              <a:rPr lang="en-US"/>
              <a:t>Click to edit Master title style</a:t>
            </a:r>
            <a:endParaRPr lang="en-US" dirty="0"/>
          </a:p>
        </p:txBody>
      </p:sp>
      <p:sp>
        <p:nvSpPr>
          <p:cNvPr id="21" name="Picture Placeholder 20">
            <a:extLst>
              <a:ext uri="{FF2B5EF4-FFF2-40B4-BE49-F238E27FC236}">
                <a16:creationId xmlns:a16="http://schemas.microsoft.com/office/drawing/2014/main" id="{34FC9061-555D-4FE2-ABE9-07A195BC022E}"/>
              </a:ext>
            </a:extLst>
          </p:cNvPr>
          <p:cNvSpPr>
            <a:spLocks noGrp="1"/>
          </p:cNvSpPr>
          <p:nvPr>
            <p:ph type="pic" sz="quarter" idx="13"/>
          </p:nvPr>
        </p:nvSpPr>
        <p:spPr>
          <a:xfrm>
            <a:off x="758952" y="761988"/>
            <a:ext cx="10689336" cy="2660904"/>
          </a:xfrm>
          <a:solidFill>
            <a:schemeClr val="accent6"/>
          </a:solidFill>
        </p:spPr>
        <p:txBody>
          <a:bodyPr/>
          <a:lstStyle/>
          <a:p>
            <a:r>
              <a:rPr lang="en-US"/>
              <a:t>Click icon to add picture</a:t>
            </a:r>
            <a:endParaRPr lang="en-US" dirty="0"/>
          </a:p>
        </p:txBody>
      </p:sp>
      <p:sp>
        <p:nvSpPr>
          <p:cNvPr id="5" name="Content Placeholder 2">
            <a:extLst>
              <a:ext uri="{FF2B5EF4-FFF2-40B4-BE49-F238E27FC236}">
                <a16:creationId xmlns:a16="http://schemas.microsoft.com/office/drawing/2014/main" id="{6B179E90-1F70-6673-6D11-A0CDD3C3BF0C}"/>
              </a:ext>
            </a:extLst>
          </p:cNvPr>
          <p:cNvSpPr>
            <a:spLocks noGrp="1"/>
          </p:cNvSpPr>
          <p:nvPr>
            <p:ph idx="1"/>
          </p:nvPr>
        </p:nvSpPr>
        <p:spPr>
          <a:xfrm>
            <a:off x="758952" y="5486400"/>
            <a:ext cx="10241280" cy="548640"/>
          </a:xfrm>
        </p:spPr>
        <p:txBody>
          <a:bodyPr anchor="b"/>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39716660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FAC5ABB9-3EAC-446C-B128-CFDB09B2476A}"/>
              </a:ext>
              <a:ext uri="{C183D7F6-B498-43B3-948B-1728B52AA6E4}">
                <adec:decorative xmlns:adec="http://schemas.microsoft.com/office/drawing/2017/decorative" val="1"/>
              </a:ext>
            </a:extLst>
          </p:cNvPr>
          <p:cNvSpPr/>
          <p:nvPr userDrawn="1"/>
        </p:nvSpPr>
        <p:spPr>
          <a:xfrm>
            <a:off x="0" y="2"/>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70DED2D7-7BC9-473D-8241-8289B5821CF4}"/>
              </a:ext>
              <a:ext uri="{C183D7F6-B498-43B3-948B-1728B52AA6E4}">
                <adec:decorative xmlns:adec="http://schemas.microsoft.com/office/drawing/2017/decorative" val="1"/>
              </a:ext>
            </a:extLst>
          </p:cNvPr>
          <p:cNvSpPr/>
          <p:nvPr userDrawn="1"/>
        </p:nvSpPr>
        <p:spPr>
          <a:xfrm>
            <a:off x="0" y="0"/>
            <a:ext cx="12192000" cy="6858001"/>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7" name="Rectangle 6">
            <a:extLst>
              <a:ext uri="{FF2B5EF4-FFF2-40B4-BE49-F238E27FC236}">
                <a16:creationId xmlns:a16="http://schemas.microsoft.com/office/drawing/2014/main" id="{19C2616F-4436-4A60-BB08-54EC762C53BE}"/>
              </a:ext>
              <a:ext uri="{C183D7F6-B498-43B3-948B-1728B52AA6E4}">
                <adec:decorative xmlns:adec="http://schemas.microsoft.com/office/drawing/2017/decorative" val="1"/>
              </a:ext>
            </a:extLst>
          </p:cNvPr>
          <p:cNvSpPr/>
          <p:nvPr userDrawn="1"/>
        </p:nvSpPr>
        <p:spPr>
          <a:xfrm>
            <a:off x="0" y="762001"/>
            <a:ext cx="12192000" cy="6095999"/>
          </a:xfrm>
          <a:prstGeom prst="rect">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8">
            <a:extLst>
              <a:ext uri="{FF2B5EF4-FFF2-40B4-BE49-F238E27FC236}">
                <a16:creationId xmlns:a16="http://schemas.microsoft.com/office/drawing/2014/main" id="{62A5B690-D47A-166B-0BEE-8CDC1BB59826}"/>
              </a:ext>
            </a:extLst>
          </p:cNvPr>
          <p:cNvSpPr>
            <a:spLocks noGrp="1"/>
          </p:cNvSpPr>
          <p:nvPr>
            <p:ph type="title"/>
          </p:nvPr>
        </p:nvSpPr>
        <p:spPr>
          <a:xfrm>
            <a:off x="758952" y="1517904"/>
            <a:ext cx="4114800" cy="4572000"/>
          </a:xfrm>
        </p:spPr>
        <p:txBody>
          <a:bodyPr>
            <a:normAutofit/>
          </a:bodyPr>
          <a:lstStyle>
            <a:lvl1pPr>
              <a:defRPr sz="3200"/>
            </a:lvl1pPr>
          </a:lstStyle>
          <a:p>
            <a:r>
              <a:rPr lang="en-US"/>
              <a:t>Click to edit Master title style</a:t>
            </a:r>
            <a:endParaRPr lang="en-US" dirty="0"/>
          </a:p>
        </p:txBody>
      </p:sp>
      <p:sp>
        <p:nvSpPr>
          <p:cNvPr id="11" name="Content Placeholder 10">
            <a:extLst>
              <a:ext uri="{FF2B5EF4-FFF2-40B4-BE49-F238E27FC236}">
                <a16:creationId xmlns:a16="http://schemas.microsoft.com/office/drawing/2014/main" id="{D99B7A4E-1E73-5148-8EF4-5232DBEAFE0B}"/>
              </a:ext>
            </a:extLst>
          </p:cNvPr>
          <p:cNvSpPr>
            <a:spLocks noGrp="1"/>
          </p:cNvSpPr>
          <p:nvPr>
            <p:ph sz="quarter" idx="13"/>
          </p:nvPr>
        </p:nvSpPr>
        <p:spPr>
          <a:xfrm>
            <a:off x="6096000" y="1517904"/>
            <a:ext cx="5212080" cy="4572000"/>
          </a:xfrm>
        </p:spPr>
        <p:txBody>
          <a:bodyPr/>
          <a:lstStyle>
            <a:lvl1pPr marL="0" indent="0">
              <a:lnSpc>
                <a:spcPct val="150000"/>
              </a:lnSpc>
              <a:spcBef>
                <a:spcPts val="0"/>
              </a:spcBef>
              <a:spcAft>
                <a:spcPts val="1000"/>
              </a:spcAft>
              <a:buNone/>
              <a:defRPr sz="2400"/>
            </a:lvl1pPr>
            <a:lvl2pPr>
              <a:defRPr sz="18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452CFE08-03FE-487B-8963-9FAD3049CFFA}"/>
              </a:ext>
            </a:extLst>
          </p:cNvPr>
          <p:cNvSpPr>
            <a:spLocks noGrp="1"/>
          </p:cNvSpPr>
          <p:nvPr>
            <p:ph type="ftr" sz="quarter" idx="11"/>
          </p:nvPr>
        </p:nvSpPr>
        <p:spPr>
          <a:xfrm>
            <a:off x="758952" y="6400800"/>
            <a:ext cx="6099048" cy="365125"/>
          </a:xfrm>
          <a:prstGeom prst="rect">
            <a:avLst/>
          </a:prstGeom>
        </p:spPr>
        <p:txBody>
          <a:bodyPr/>
          <a:lstStyle/>
          <a:p>
            <a:endParaRPr lang="en-US" dirty="0"/>
          </a:p>
        </p:txBody>
      </p:sp>
      <p:sp>
        <p:nvSpPr>
          <p:cNvPr id="2" name="Date Placeholder 1">
            <a:extLst>
              <a:ext uri="{FF2B5EF4-FFF2-40B4-BE49-F238E27FC236}">
                <a16:creationId xmlns:a16="http://schemas.microsoft.com/office/drawing/2014/main" id="{B7862271-51F6-4122-9709-D279042F8846}"/>
              </a:ext>
            </a:extLst>
          </p:cNvPr>
          <p:cNvSpPr>
            <a:spLocks noGrp="1"/>
          </p:cNvSpPr>
          <p:nvPr>
            <p:ph type="dt" sz="half" idx="10"/>
          </p:nvPr>
        </p:nvSpPr>
        <p:spPr/>
        <p:txBody>
          <a:bodyPr/>
          <a:lstStyle/>
          <a:p>
            <a:r>
              <a:rPr lang="en-US" dirty="0"/>
              <a:t>3/1/20XX</a:t>
            </a:r>
          </a:p>
        </p:txBody>
      </p:sp>
      <p:sp>
        <p:nvSpPr>
          <p:cNvPr id="4" name="Slide Number Placeholder 3">
            <a:extLst>
              <a:ext uri="{FF2B5EF4-FFF2-40B4-BE49-F238E27FC236}">
                <a16:creationId xmlns:a16="http://schemas.microsoft.com/office/drawing/2014/main" id="{CA935A50-18AE-4CB1-BB10-1CBDD8A7C2C4}"/>
              </a:ext>
            </a:extLst>
          </p:cNvPr>
          <p:cNvSpPr>
            <a:spLocks noGrp="1"/>
          </p:cNvSpPr>
          <p:nvPr>
            <p:ph type="sldNum" sz="quarter" idx="12"/>
          </p:nvPr>
        </p:nvSpPr>
        <p:spPr/>
        <p:txBody>
          <a:bodyPr/>
          <a:lstStyle/>
          <a:p>
            <a:fld id="{CB1E4CB7-CB13-4810-BF18-BE31AFC64F93}" type="slidenum">
              <a:rPr lang="en-US" smtClean="0"/>
              <a:t>‹#›</a:t>
            </a:fld>
            <a:endParaRPr lang="en-US" dirty="0"/>
          </a:p>
        </p:txBody>
      </p:sp>
    </p:spTree>
    <p:extLst>
      <p:ext uri="{BB962C8B-B14F-4D97-AF65-F5344CB8AC3E}">
        <p14:creationId xmlns:p14="http://schemas.microsoft.com/office/powerpoint/2010/main" val="29096138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break with subtitl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51A4182-6276-41ED-8EAF-0C6A4D8FF0A8}"/>
              </a:ext>
              <a:ext uri="{C183D7F6-B498-43B3-948B-1728B52AA6E4}">
                <adec:decorative xmlns:adec="http://schemas.microsoft.com/office/drawing/2017/decorative" val="1"/>
              </a:ext>
            </a:extLst>
          </p:cNvPr>
          <p:cNvSpPr/>
          <p:nvPr userDrawn="1"/>
        </p:nvSpPr>
        <p:spPr>
          <a:xfrm>
            <a:off x="0" y="0"/>
            <a:ext cx="12192000" cy="6099048"/>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7" name="Rectangle 6">
            <a:extLst>
              <a:ext uri="{FF2B5EF4-FFF2-40B4-BE49-F238E27FC236}">
                <a16:creationId xmlns:a16="http://schemas.microsoft.com/office/drawing/2014/main" id="{EF4B644F-A23D-409C-9540-B41AC18DB546}"/>
              </a:ext>
              <a:ext uri="{C183D7F6-B498-43B3-948B-1728B52AA6E4}">
                <adec:decorative xmlns:adec="http://schemas.microsoft.com/office/drawing/2017/decorative" val="1"/>
              </a:ext>
            </a:extLst>
          </p:cNvPr>
          <p:cNvSpPr/>
          <p:nvPr userDrawn="1"/>
        </p:nvSpPr>
        <p:spPr>
          <a:xfrm>
            <a:off x="6857997" y="0"/>
            <a:ext cx="5334003" cy="617561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5C320B4-1D6E-D480-A44F-13517DFF7CF5}"/>
              </a:ext>
            </a:extLst>
          </p:cNvPr>
          <p:cNvSpPr>
            <a:spLocks noGrp="1"/>
          </p:cNvSpPr>
          <p:nvPr>
            <p:ph type="title"/>
          </p:nvPr>
        </p:nvSpPr>
        <p:spPr>
          <a:xfrm>
            <a:off x="7406640" y="841248"/>
            <a:ext cx="4114800" cy="3474720"/>
          </a:xfrm>
        </p:spPr>
        <p:txBody>
          <a:bodyPr anchor="ctr">
            <a:normAutofit/>
          </a:bodyPr>
          <a:lstStyle>
            <a:lvl1pPr>
              <a:defRPr sz="4400"/>
            </a:lvl1pPr>
          </a:lstStyle>
          <a:p>
            <a:r>
              <a:rPr lang="en-US"/>
              <a:t>Click to edit Master title style</a:t>
            </a:r>
          </a:p>
        </p:txBody>
      </p:sp>
      <p:sp>
        <p:nvSpPr>
          <p:cNvPr id="9" name="Subtitle 19">
            <a:extLst>
              <a:ext uri="{FF2B5EF4-FFF2-40B4-BE49-F238E27FC236}">
                <a16:creationId xmlns:a16="http://schemas.microsoft.com/office/drawing/2014/main" id="{E8F46CAD-D4FF-4BBC-937E-CBBD034A180B}"/>
              </a:ext>
            </a:extLst>
          </p:cNvPr>
          <p:cNvSpPr>
            <a:spLocks noGrp="1"/>
          </p:cNvSpPr>
          <p:nvPr>
            <p:ph type="subTitle" idx="1" hasCustomPrompt="1"/>
          </p:nvPr>
        </p:nvSpPr>
        <p:spPr>
          <a:xfrm>
            <a:off x="7406641" y="4570807"/>
            <a:ext cx="4114800" cy="1524000"/>
          </a:xfrm>
        </p:spPr>
        <p:txBody>
          <a:bodyPr>
            <a:normAutofit/>
          </a:bodyPr>
          <a:lstStyle>
            <a:lvl1pPr marL="0" indent="0">
              <a:buNone/>
              <a:defRPr sz="2400"/>
            </a:lvl1pPr>
          </a:lstStyle>
          <a:p>
            <a:pPr algn="l"/>
            <a:r>
              <a:rPr lang="en-US" dirty="0"/>
              <a:t>Click to add subtitle</a:t>
            </a:r>
          </a:p>
        </p:txBody>
      </p:sp>
      <p:sp>
        <p:nvSpPr>
          <p:cNvPr id="15" name="Picture Placeholder 14">
            <a:extLst>
              <a:ext uri="{FF2B5EF4-FFF2-40B4-BE49-F238E27FC236}">
                <a16:creationId xmlns:a16="http://schemas.microsoft.com/office/drawing/2014/main" id="{A2750E7C-D01B-4533-A0B8-2E7EF2B168DC}"/>
              </a:ext>
            </a:extLst>
          </p:cNvPr>
          <p:cNvSpPr>
            <a:spLocks noGrp="1"/>
          </p:cNvSpPr>
          <p:nvPr>
            <p:ph type="pic" sz="quarter" idx="13"/>
          </p:nvPr>
        </p:nvSpPr>
        <p:spPr>
          <a:xfrm>
            <a:off x="758952" y="758952"/>
            <a:ext cx="6099048" cy="5340096"/>
          </a:xfrm>
          <a:solidFill>
            <a:schemeClr val="accent6"/>
          </a:solidFill>
        </p:spPr>
        <p:txBody>
          <a:bodyPr/>
          <a:lstStyle/>
          <a:p>
            <a:r>
              <a:rPr lang="en-US"/>
              <a:t>Click icon to add picture</a:t>
            </a:r>
            <a:endParaRPr lang="en-US" dirty="0"/>
          </a:p>
        </p:txBody>
      </p:sp>
    </p:spTree>
    <p:extLst>
      <p:ext uri="{BB962C8B-B14F-4D97-AF65-F5344CB8AC3E}">
        <p14:creationId xmlns:p14="http://schemas.microsoft.com/office/powerpoint/2010/main" val="35200275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with subtitle 2">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1D03AAFC-F6FA-4A24-BE1D-34AE6AD64CD3}"/>
              </a:ext>
              <a:ext uri="{C183D7F6-B498-43B3-948B-1728B52AA6E4}">
                <adec:decorative xmlns:adec="http://schemas.microsoft.com/office/drawing/2017/decorative" val="1"/>
              </a:ext>
            </a:extLst>
          </p:cNvPr>
          <p:cNvSpPr/>
          <p:nvPr userDrawn="1"/>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Title 16">
            <a:extLst>
              <a:ext uri="{FF2B5EF4-FFF2-40B4-BE49-F238E27FC236}">
                <a16:creationId xmlns:a16="http://schemas.microsoft.com/office/drawing/2014/main" id="{8950CCE3-163E-46A1-B489-395F3F75FE34}"/>
              </a:ext>
            </a:extLst>
          </p:cNvPr>
          <p:cNvSpPr>
            <a:spLocks noGrp="1"/>
          </p:cNvSpPr>
          <p:nvPr>
            <p:ph type="ctrTitle"/>
          </p:nvPr>
        </p:nvSpPr>
        <p:spPr>
          <a:xfrm>
            <a:off x="1517904" y="1517904"/>
            <a:ext cx="5212080" cy="2788920"/>
          </a:xfrm>
        </p:spPr>
        <p:txBody>
          <a:bodyPr anchor="b">
            <a:normAutofit/>
          </a:bodyPr>
          <a:lstStyle>
            <a:lvl1pPr>
              <a:defRPr sz="4400"/>
            </a:lvl1pPr>
          </a:lstStyle>
          <a:p>
            <a:pPr algn="l"/>
            <a:r>
              <a:rPr lang="en-US"/>
              <a:t>Click to edit Master title style</a:t>
            </a:r>
            <a:endParaRPr lang="en-US" dirty="0"/>
          </a:p>
        </p:txBody>
      </p:sp>
      <p:sp>
        <p:nvSpPr>
          <p:cNvPr id="16" name="Subtitle 17">
            <a:extLst>
              <a:ext uri="{FF2B5EF4-FFF2-40B4-BE49-F238E27FC236}">
                <a16:creationId xmlns:a16="http://schemas.microsoft.com/office/drawing/2014/main" id="{81E38157-454C-44D5-8D2B-A220A53D780E}"/>
              </a:ext>
            </a:extLst>
          </p:cNvPr>
          <p:cNvSpPr>
            <a:spLocks noGrp="1"/>
          </p:cNvSpPr>
          <p:nvPr>
            <p:ph type="subTitle" idx="1"/>
          </p:nvPr>
        </p:nvSpPr>
        <p:spPr>
          <a:xfrm>
            <a:off x="1517904" y="4571999"/>
            <a:ext cx="5212080" cy="1645920"/>
          </a:xfrm>
        </p:spPr>
        <p:txBody>
          <a:bodyPr>
            <a:normAutofit/>
          </a:bodyPr>
          <a:lstStyle>
            <a:lvl1pPr marL="0" indent="0">
              <a:buNone/>
              <a:defRPr sz="2400"/>
            </a:lvl1pPr>
          </a:lstStyle>
          <a:p>
            <a:pPr algn="l"/>
            <a:r>
              <a:rPr lang="en-US"/>
              <a:t>Click to edit Master subtitle style</a:t>
            </a:r>
            <a:endParaRPr lang="en-US" dirty="0"/>
          </a:p>
        </p:txBody>
      </p:sp>
      <p:sp>
        <p:nvSpPr>
          <p:cNvPr id="12" name="Picture Placeholder 11">
            <a:extLst>
              <a:ext uri="{FF2B5EF4-FFF2-40B4-BE49-F238E27FC236}">
                <a16:creationId xmlns:a16="http://schemas.microsoft.com/office/drawing/2014/main" id="{82190B39-D040-425A-9AD6-58A7533FEA6D}"/>
              </a:ext>
            </a:extLst>
          </p:cNvPr>
          <p:cNvSpPr>
            <a:spLocks noGrp="1"/>
          </p:cNvSpPr>
          <p:nvPr>
            <p:ph type="pic" sz="quarter" idx="13"/>
          </p:nvPr>
        </p:nvSpPr>
        <p:spPr>
          <a:xfrm>
            <a:off x="7013448" y="756284"/>
            <a:ext cx="4434840" cy="5349240"/>
          </a:xfrm>
          <a:solidFill>
            <a:schemeClr val="accent6"/>
          </a:solidFill>
        </p:spPr>
        <p:txBody>
          <a:bodyPr/>
          <a:lstStyle/>
          <a:p>
            <a:r>
              <a:rPr lang="en-US"/>
              <a:t>Click icon to add picture</a:t>
            </a:r>
            <a:endParaRPr lang="en-US" dirty="0"/>
          </a:p>
        </p:txBody>
      </p:sp>
    </p:spTree>
    <p:extLst>
      <p:ext uri="{BB962C8B-B14F-4D97-AF65-F5344CB8AC3E}">
        <p14:creationId xmlns:p14="http://schemas.microsoft.com/office/powerpoint/2010/main" val="2523064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Introduction">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24A1CC7-4419-4A64-9DC9-AE157407AFB8}"/>
              </a:ext>
              <a:ext uri="{C183D7F6-B498-43B3-948B-1728B52AA6E4}">
                <adec:decorative xmlns:adec="http://schemas.microsoft.com/office/drawing/2017/decorative" val="1"/>
              </a:ext>
            </a:extLst>
          </p:cNvPr>
          <p:cNvSpPr/>
          <p:nvPr userDrawn="1"/>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8A2F8EC6-DD66-475C-B129-22B374F49A70}"/>
              </a:ext>
              <a:ext uri="{C183D7F6-B498-43B3-948B-1728B52AA6E4}">
                <adec:decorative xmlns:adec="http://schemas.microsoft.com/office/drawing/2017/decorative" val="1"/>
              </a:ext>
            </a:extLst>
          </p:cNvPr>
          <p:cNvSpPr/>
          <p:nvPr userDrawn="1"/>
        </p:nvSpPr>
        <p:spPr>
          <a:xfrm>
            <a:off x="0" y="-1"/>
            <a:ext cx="12192000" cy="6099048"/>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Freeform: Shape 11">
            <a:extLst>
              <a:ext uri="{FF2B5EF4-FFF2-40B4-BE49-F238E27FC236}">
                <a16:creationId xmlns:a16="http://schemas.microsoft.com/office/drawing/2014/main" id="{86FA963F-8B94-469B-B1A5-890D9134FB50}"/>
              </a:ext>
              <a:ext uri="{C183D7F6-B498-43B3-948B-1728B52AA6E4}">
                <adec:decorative xmlns:adec="http://schemas.microsoft.com/office/drawing/2017/decorative" val="1"/>
              </a:ext>
            </a:extLst>
          </p:cNvPr>
          <p:cNvSpPr/>
          <p:nvPr userDrawn="1"/>
        </p:nvSpPr>
        <p:spPr>
          <a:xfrm>
            <a:off x="0" y="0"/>
            <a:ext cx="11430001" cy="6168789"/>
          </a:xfrm>
          <a:custGeom>
            <a:avLst/>
            <a:gdLst>
              <a:gd name="connsiteX0" fmla="*/ 0 w 11430001"/>
              <a:gd name="connsiteY0" fmla="*/ 0 h 6168789"/>
              <a:gd name="connsiteX1" fmla="*/ 5334002 w 11430001"/>
              <a:gd name="connsiteY1" fmla="*/ 0 h 6168789"/>
              <a:gd name="connsiteX2" fmla="*/ 5334002 w 11430001"/>
              <a:gd name="connsiteY2" fmla="*/ 771523 h 6168789"/>
              <a:gd name="connsiteX3" fmla="*/ 11430001 w 11430001"/>
              <a:gd name="connsiteY3" fmla="*/ 771523 h 6168789"/>
              <a:gd name="connsiteX4" fmla="*/ 11430001 w 11430001"/>
              <a:gd name="connsiteY4" fmla="*/ 6168789 h 6168789"/>
              <a:gd name="connsiteX5" fmla="*/ 0 w 11430001"/>
              <a:gd name="connsiteY5" fmla="*/ 6168789 h 6168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01" h="6168789">
                <a:moveTo>
                  <a:pt x="0" y="0"/>
                </a:moveTo>
                <a:lnTo>
                  <a:pt x="5334002" y="0"/>
                </a:lnTo>
                <a:lnTo>
                  <a:pt x="5334002" y="771523"/>
                </a:lnTo>
                <a:lnTo>
                  <a:pt x="11430001" y="771523"/>
                </a:lnTo>
                <a:lnTo>
                  <a:pt x="11430001" y="6168789"/>
                </a:lnTo>
                <a:lnTo>
                  <a:pt x="0" y="6168789"/>
                </a:lnTo>
                <a:close/>
              </a:path>
            </a:pathLst>
          </a:custGeom>
          <a:ln w="762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5">
            <a:extLst>
              <a:ext uri="{FF2B5EF4-FFF2-40B4-BE49-F238E27FC236}">
                <a16:creationId xmlns:a16="http://schemas.microsoft.com/office/drawing/2014/main" id="{4CD44A43-6E39-4FE6-87BB-C65CE8FC6B1A}"/>
              </a:ext>
            </a:extLst>
          </p:cNvPr>
          <p:cNvSpPr>
            <a:spLocks noGrp="1"/>
          </p:cNvSpPr>
          <p:nvPr>
            <p:ph type="title"/>
          </p:nvPr>
        </p:nvSpPr>
        <p:spPr>
          <a:xfrm>
            <a:off x="6071616" y="1517649"/>
            <a:ext cx="4663440" cy="1554480"/>
          </a:xfrm>
        </p:spPr>
        <p:txBody>
          <a:bodyPr>
            <a:normAutofit/>
          </a:bodyPr>
          <a:lstStyle>
            <a:lvl1pPr>
              <a:defRPr sz="3200"/>
            </a:lvl1pPr>
          </a:lstStyle>
          <a:p>
            <a:r>
              <a:rPr lang="en-US"/>
              <a:t>Click to edit Master title style</a:t>
            </a:r>
            <a:endParaRPr lang="en-US" dirty="0"/>
          </a:p>
        </p:txBody>
      </p:sp>
      <p:sp>
        <p:nvSpPr>
          <p:cNvPr id="18" name="Picture Placeholder 17">
            <a:extLst>
              <a:ext uri="{FF2B5EF4-FFF2-40B4-BE49-F238E27FC236}">
                <a16:creationId xmlns:a16="http://schemas.microsoft.com/office/drawing/2014/main" id="{5229EB0D-B986-4E26-BDF3-305AE3233EB7}"/>
              </a:ext>
            </a:extLst>
          </p:cNvPr>
          <p:cNvSpPr>
            <a:spLocks noGrp="1"/>
          </p:cNvSpPr>
          <p:nvPr>
            <p:ph type="pic" sz="quarter" idx="13"/>
          </p:nvPr>
        </p:nvSpPr>
        <p:spPr>
          <a:xfrm>
            <a:off x="758952" y="883487"/>
            <a:ext cx="4562856" cy="5148072"/>
          </a:xfrm>
          <a:solidFill>
            <a:schemeClr val="accent6"/>
          </a:solidFill>
        </p:spPr>
        <p:txBody>
          <a:bodyPr/>
          <a:lstStyle/>
          <a:p>
            <a:r>
              <a:rPr lang="en-US"/>
              <a:t>Click icon to add picture</a:t>
            </a:r>
            <a:endParaRPr lang="en-US" dirty="0"/>
          </a:p>
        </p:txBody>
      </p:sp>
      <p:sp>
        <p:nvSpPr>
          <p:cNvPr id="6" name="Content Placeholder 5">
            <a:extLst>
              <a:ext uri="{FF2B5EF4-FFF2-40B4-BE49-F238E27FC236}">
                <a16:creationId xmlns:a16="http://schemas.microsoft.com/office/drawing/2014/main" id="{1B73FFA1-F0AE-DFF4-B013-E635479FD563}"/>
              </a:ext>
            </a:extLst>
          </p:cNvPr>
          <p:cNvSpPr>
            <a:spLocks noGrp="1"/>
          </p:cNvSpPr>
          <p:nvPr>
            <p:ph sz="quarter" idx="14"/>
          </p:nvPr>
        </p:nvSpPr>
        <p:spPr>
          <a:xfrm>
            <a:off x="6071616" y="3291840"/>
            <a:ext cx="4663440" cy="2743200"/>
          </a:xfrm>
        </p:spPr>
        <p:txBody>
          <a:bodyPr>
            <a:normAutofit/>
          </a:bodyPr>
          <a:lstStyle>
            <a:lvl1pPr>
              <a:defRPr sz="1800"/>
            </a:lvl1pPr>
            <a:lvl2pPr>
              <a:defRPr sz="14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452CFE08-03FE-487B-8963-9FAD3049CFFA}"/>
              </a:ext>
            </a:extLst>
          </p:cNvPr>
          <p:cNvSpPr>
            <a:spLocks noGrp="1"/>
          </p:cNvSpPr>
          <p:nvPr>
            <p:ph type="ftr" sz="quarter" idx="11"/>
          </p:nvPr>
        </p:nvSpPr>
        <p:spPr>
          <a:xfrm>
            <a:off x="758952" y="6400800"/>
            <a:ext cx="6099048" cy="365125"/>
          </a:xfrm>
          <a:prstGeom prst="rect">
            <a:avLst/>
          </a:prstGeom>
        </p:spPr>
        <p:txBody>
          <a:bodyPr/>
          <a:lstStyle/>
          <a:p>
            <a:endParaRPr lang="en-US" dirty="0"/>
          </a:p>
        </p:txBody>
      </p:sp>
      <p:sp>
        <p:nvSpPr>
          <p:cNvPr id="2" name="Date Placeholder 1">
            <a:extLst>
              <a:ext uri="{FF2B5EF4-FFF2-40B4-BE49-F238E27FC236}">
                <a16:creationId xmlns:a16="http://schemas.microsoft.com/office/drawing/2014/main" id="{B7862271-51F6-4122-9709-D279042F8846}"/>
              </a:ext>
            </a:extLst>
          </p:cNvPr>
          <p:cNvSpPr>
            <a:spLocks noGrp="1"/>
          </p:cNvSpPr>
          <p:nvPr>
            <p:ph type="dt" sz="half" idx="10"/>
          </p:nvPr>
        </p:nvSpPr>
        <p:spPr/>
        <p:txBody>
          <a:bodyPr/>
          <a:lstStyle/>
          <a:p>
            <a:r>
              <a:rPr lang="en-US" dirty="0"/>
              <a:t>3/1/20XX</a:t>
            </a:r>
          </a:p>
        </p:txBody>
      </p:sp>
      <p:sp>
        <p:nvSpPr>
          <p:cNvPr id="4" name="Slide Number Placeholder 3">
            <a:extLst>
              <a:ext uri="{FF2B5EF4-FFF2-40B4-BE49-F238E27FC236}">
                <a16:creationId xmlns:a16="http://schemas.microsoft.com/office/drawing/2014/main" id="{CA935A50-18AE-4CB1-BB10-1CBDD8A7C2C4}"/>
              </a:ext>
            </a:extLst>
          </p:cNvPr>
          <p:cNvSpPr>
            <a:spLocks noGrp="1"/>
          </p:cNvSpPr>
          <p:nvPr>
            <p:ph type="sldNum" sz="quarter" idx="12"/>
          </p:nvPr>
        </p:nvSpPr>
        <p:spPr/>
        <p:txBody>
          <a:bodyPr/>
          <a:lstStyle/>
          <a:p>
            <a:fld id="{CB1E4CB7-CB13-4810-BF18-BE31AFC64F93}" type="slidenum">
              <a:rPr lang="en-US" smtClean="0"/>
              <a:t>‹#›</a:t>
            </a:fld>
            <a:endParaRPr lang="en-US" dirty="0"/>
          </a:p>
        </p:txBody>
      </p:sp>
    </p:spTree>
    <p:extLst>
      <p:ext uri="{BB962C8B-B14F-4D97-AF65-F5344CB8AC3E}">
        <p14:creationId xmlns:p14="http://schemas.microsoft.com/office/powerpoint/2010/main" val="14836258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ection break">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1D03AAFC-F6FA-4A24-BE1D-34AE6AD64CD3}"/>
              </a:ext>
              <a:ext uri="{C183D7F6-B498-43B3-948B-1728B52AA6E4}">
                <adec:decorative xmlns:adec="http://schemas.microsoft.com/office/drawing/2017/decorative" val="1"/>
              </a:ext>
            </a:extLst>
          </p:cNvPr>
          <p:cNvSpPr/>
          <p:nvPr userDrawn="1"/>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Title 16">
            <a:extLst>
              <a:ext uri="{FF2B5EF4-FFF2-40B4-BE49-F238E27FC236}">
                <a16:creationId xmlns:a16="http://schemas.microsoft.com/office/drawing/2014/main" id="{8950CCE3-163E-46A1-B489-395F3F75FE34}"/>
              </a:ext>
            </a:extLst>
          </p:cNvPr>
          <p:cNvSpPr>
            <a:spLocks noGrp="1"/>
          </p:cNvSpPr>
          <p:nvPr>
            <p:ph type="ctrTitle"/>
          </p:nvPr>
        </p:nvSpPr>
        <p:spPr>
          <a:xfrm>
            <a:off x="1517904" y="1517903"/>
            <a:ext cx="4663440" cy="4590288"/>
          </a:xfrm>
        </p:spPr>
        <p:txBody>
          <a:bodyPr anchor="ctr">
            <a:normAutofit/>
          </a:bodyPr>
          <a:lstStyle>
            <a:lvl1pPr>
              <a:defRPr sz="4400"/>
            </a:lvl1pPr>
          </a:lstStyle>
          <a:p>
            <a:pPr algn="l"/>
            <a:r>
              <a:rPr lang="en-US"/>
              <a:t>Click to edit Master title style</a:t>
            </a:r>
            <a:endParaRPr lang="en-US" dirty="0"/>
          </a:p>
        </p:txBody>
      </p:sp>
      <p:sp>
        <p:nvSpPr>
          <p:cNvPr id="12" name="Picture Placeholder 11">
            <a:extLst>
              <a:ext uri="{FF2B5EF4-FFF2-40B4-BE49-F238E27FC236}">
                <a16:creationId xmlns:a16="http://schemas.microsoft.com/office/drawing/2014/main" id="{82190B39-D040-425A-9AD6-58A7533FEA6D}"/>
              </a:ext>
            </a:extLst>
          </p:cNvPr>
          <p:cNvSpPr>
            <a:spLocks noGrp="1"/>
          </p:cNvSpPr>
          <p:nvPr>
            <p:ph type="pic" sz="quarter" idx="13"/>
          </p:nvPr>
        </p:nvSpPr>
        <p:spPr>
          <a:xfrm>
            <a:off x="6665976" y="756284"/>
            <a:ext cx="4773168" cy="5349240"/>
          </a:xfrm>
          <a:solidFill>
            <a:schemeClr val="accent6"/>
          </a:solidFill>
        </p:spPr>
        <p:txBody>
          <a:bodyPr/>
          <a:lstStyle/>
          <a:p>
            <a:r>
              <a:rPr lang="en-US"/>
              <a:t>Click icon to add picture</a:t>
            </a:r>
            <a:endParaRPr lang="en-US" dirty="0"/>
          </a:p>
        </p:txBody>
      </p:sp>
    </p:spTree>
    <p:extLst>
      <p:ext uri="{BB962C8B-B14F-4D97-AF65-F5344CB8AC3E}">
        <p14:creationId xmlns:p14="http://schemas.microsoft.com/office/powerpoint/2010/main" val="39898986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content, and picture">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24A1CC7-4419-4A64-9DC9-AE157407AFB8}"/>
              </a:ext>
              <a:ext uri="{C183D7F6-B498-43B3-948B-1728B52AA6E4}">
                <adec:decorative xmlns:adec="http://schemas.microsoft.com/office/drawing/2017/decorative" val="1"/>
              </a:ext>
            </a:extLst>
          </p:cNvPr>
          <p:cNvSpPr/>
          <p:nvPr userDrawn="1"/>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8A2F8EC6-DD66-475C-B129-22B374F49A70}"/>
              </a:ext>
              <a:ext uri="{C183D7F6-B498-43B3-948B-1728B52AA6E4}">
                <adec:decorative xmlns:adec="http://schemas.microsoft.com/office/drawing/2017/decorative" val="1"/>
              </a:ext>
            </a:extLst>
          </p:cNvPr>
          <p:cNvSpPr/>
          <p:nvPr userDrawn="1"/>
        </p:nvSpPr>
        <p:spPr>
          <a:xfrm>
            <a:off x="0" y="-1"/>
            <a:ext cx="12192000" cy="6099048"/>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Freeform: Shape 11">
            <a:extLst>
              <a:ext uri="{FF2B5EF4-FFF2-40B4-BE49-F238E27FC236}">
                <a16:creationId xmlns:a16="http://schemas.microsoft.com/office/drawing/2014/main" id="{86FA963F-8B94-469B-B1A5-890D9134FB50}"/>
              </a:ext>
              <a:ext uri="{C183D7F6-B498-43B3-948B-1728B52AA6E4}">
                <adec:decorative xmlns:adec="http://schemas.microsoft.com/office/drawing/2017/decorative" val="1"/>
              </a:ext>
            </a:extLst>
          </p:cNvPr>
          <p:cNvSpPr/>
          <p:nvPr userDrawn="1"/>
        </p:nvSpPr>
        <p:spPr>
          <a:xfrm flipH="1">
            <a:off x="761999" y="0"/>
            <a:ext cx="11430001" cy="6168789"/>
          </a:xfrm>
          <a:custGeom>
            <a:avLst/>
            <a:gdLst>
              <a:gd name="connsiteX0" fmla="*/ 0 w 11430001"/>
              <a:gd name="connsiteY0" fmla="*/ 0 h 6168789"/>
              <a:gd name="connsiteX1" fmla="*/ 5334002 w 11430001"/>
              <a:gd name="connsiteY1" fmla="*/ 0 h 6168789"/>
              <a:gd name="connsiteX2" fmla="*/ 5334002 w 11430001"/>
              <a:gd name="connsiteY2" fmla="*/ 771523 h 6168789"/>
              <a:gd name="connsiteX3" fmla="*/ 11430001 w 11430001"/>
              <a:gd name="connsiteY3" fmla="*/ 771523 h 6168789"/>
              <a:gd name="connsiteX4" fmla="*/ 11430001 w 11430001"/>
              <a:gd name="connsiteY4" fmla="*/ 6168789 h 6168789"/>
              <a:gd name="connsiteX5" fmla="*/ 0 w 11430001"/>
              <a:gd name="connsiteY5" fmla="*/ 6168789 h 6168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01" h="6168789">
                <a:moveTo>
                  <a:pt x="0" y="0"/>
                </a:moveTo>
                <a:lnTo>
                  <a:pt x="5334002" y="0"/>
                </a:lnTo>
                <a:lnTo>
                  <a:pt x="5334002" y="771523"/>
                </a:lnTo>
                <a:lnTo>
                  <a:pt x="11430001" y="771523"/>
                </a:lnTo>
                <a:lnTo>
                  <a:pt x="11430001" y="6168789"/>
                </a:lnTo>
                <a:lnTo>
                  <a:pt x="0" y="6168789"/>
                </a:lnTo>
                <a:close/>
              </a:path>
            </a:pathLst>
          </a:custGeom>
          <a:ln w="762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5">
            <a:extLst>
              <a:ext uri="{FF2B5EF4-FFF2-40B4-BE49-F238E27FC236}">
                <a16:creationId xmlns:a16="http://schemas.microsoft.com/office/drawing/2014/main" id="{4CD44A43-6E39-4FE6-87BB-C65CE8FC6B1A}"/>
              </a:ext>
            </a:extLst>
          </p:cNvPr>
          <p:cNvSpPr>
            <a:spLocks noGrp="1"/>
          </p:cNvSpPr>
          <p:nvPr>
            <p:ph type="title"/>
          </p:nvPr>
        </p:nvSpPr>
        <p:spPr>
          <a:xfrm>
            <a:off x="1517904" y="1517649"/>
            <a:ext cx="4754880" cy="1645920"/>
          </a:xfrm>
        </p:spPr>
        <p:txBody>
          <a:bodyPr>
            <a:normAutofit/>
          </a:bodyPr>
          <a:lstStyle>
            <a:lvl1pPr>
              <a:defRPr sz="3200"/>
            </a:lvl1pPr>
          </a:lstStyle>
          <a:p>
            <a:r>
              <a:rPr lang="en-US"/>
              <a:t>Click to edit Master title style</a:t>
            </a:r>
            <a:endParaRPr lang="en-US" dirty="0"/>
          </a:p>
        </p:txBody>
      </p:sp>
      <p:sp>
        <p:nvSpPr>
          <p:cNvPr id="5" name="Content Placeholder 5">
            <a:extLst>
              <a:ext uri="{FF2B5EF4-FFF2-40B4-BE49-F238E27FC236}">
                <a16:creationId xmlns:a16="http://schemas.microsoft.com/office/drawing/2014/main" id="{0C795068-4EB8-AD75-B4FA-E0676D823527}"/>
              </a:ext>
            </a:extLst>
          </p:cNvPr>
          <p:cNvSpPr>
            <a:spLocks noGrp="1"/>
          </p:cNvSpPr>
          <p:nvPr>
            <p:ph sz="quarter" idx="14"/>
          </p:nvPr>
        </p:nvSpPr>
        <p:spPr>
          <a:xfrm>
            <a:off x="1517904" y="3291840"/>
            <a:ext cx="4754880" cy="2743200"/>
          </a:xfrm>
        </p:spPr>
        <p:txBody>
          <a:bodyPr>
            <a:normAutofit/>
          </a:bodyPr>
          <a:lstStyle>
            <a:lvl1pPr>
              <a:defRPr sz="1800"/>
            </a:lvl1pPr>
            <a:lvl2pPr>
              <a:defRPr sz="14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Picture Placeholder 17">
            <a:extLst>
              <a:ext uri="{FF2B5EF4-FFF2-40B4-BE49-F238E27FC236}">
                <a16:creationId xmlns:a16="http://schemas.microsoft.com/office/drawing/2014/main" id="{5229EB0D-B986-4E26-BDF3-305AE3233EB7}"/>
              </a:ext>
            </a:extLst>
          </p:cNvPr>
          <p:cNvSpPr>
            <a:spLocks noGrp="1"/>
          </p:cNvSpPr>
          <p:nvPr>
            <p:ph type="pic" sz="quarter" idx="13"/>
          </p:nvPr>
        </p:nvSpPr>
        <p:spPr>
          <a:xfrm>
            <a:off x="6900954" y="883486"/>
            <a:ext cx="4562856" cy="5212513"/>
          </a:xfrm>
          <a:solidFill>
            <a:schemeClr val="accent6"/>
          </a:solidFill>
        </p:spPr>
        <p:txBody>
          <a:bodyPr/>
          <a:lstStyle/>
          <a:p>
            <a:r>
              <a:rPr lang="en-US"/>
              <a:t>Click icon to add picture</a:t>
            </a:r>
            <a:endParaRPr lang="en-US" dirty="0"/>
          </a:p>
        </p:txBody>
      </p:sp>
      <p:sp>
        <p:nvSpPr>
          <p:cNvPr id="3" name="Footer Placeholder 2">
            <a:extLst>
              <a:ext uri="{FF2B5EF4-FFF2-40B4-BE49-F238E27FC236}">
                <a16:creationId xmlns:a16="http://schemas.microsoft.com/office/drawing/2014/main" id="{452CFE08-03FE-487B-8963-9FAD3049CFFA}"/>
              </a:ext>
            </a:extLst>
          </p:cNvPr>
          <p:cNvSpPr>
            <a:spLocks noGrp="1"/>
          </p:cNvSpPr>
          <p:nvPr>
            <p:ph type="ftr" sz="quarter" idx="11"/>
          </p:nvPr>
        </p:nvSpPr>
        <p:spPr>
          <a:xfrm>
            <a:off x="758952" y="6400800"/>
            <a:ext cx="6099048" cy="365125"/>
          </a:xfrm>
          <a:prstGeom prst="rect">
            <a:avLst/>
          </a:prstGeom>
        </p:spPr>
        <p:txBody>
          <a:bodyPr/>
          <a:lstStyle/>
          <a:p>
            <a:endParaRPr lang="en-US" dirty="0"/>
          </a:p>
        </p:txBody>
      </p:sp>
      <p:sp>
        <p:nvSpPr>
          <p:cNvPr id="2" name="Date Placeholder 1">
            <a:extLst>
              <a:ext uri="{FF2B5EF4-FFF2-40B4-BE49-F238E27FC236}">
                <a16:creationId xmlns:a16="http://schemas.microsoft.com/office/drawing/2014/main" id="{B7862271-51F6-4122-9709-D279042F8846}"/>
              </a:ext>
            </a:extLst>
          </p:cNvPr>
          <p:cNvSpPr>
            <a:spLocks noGrp="1"/>
          </p:cNvSpPr>
          <p:nvPr>
            <p:ph type="dt" sz="half" idx="10"/>
          </p:nvPr>
        </p:nvSpPr>
        <p:spPr/>
        <p:txBody>
          <a:bodyPr/>
          <a:lstStyle/>
          <a:p>
            <a:r>
              <a:rPr lang="en-US" dirty="0"/>
              <a:t>3/1/20XX</a:t>
            </a:r>
          </a:p>
        </p:txBody>
      </p:sp>
      <p:sp>
        <p:nvSpPr>
          <p:cNvPr id="4" name="Slide Number Placeholder 3">
            <a:extLst>
              <a:ext uri="{FF2B5EF4-FFF2-40B4-BE49-F238E27FC236}">
                <a16:creationId xmlns:a16="http://schemas.microsoft.com/office/drawing/2014/main" id="{CA935A50-18AE-4CB1-BB10-1CBDD8A7C2C4}"/>
              </a:ext>
            </a:extLst>
          </p:cNvPr>
          <p:cNvSpPr>
            <a:spLocks noGrp="1"/>
          </p:cNvSpPr>
          <p:nvPr>
            <p:ph type="sldNum" sz="quarter" idx="12"/>
          </p:nvPr>
        </p:nvSpPr>
        <p:spPr/>
        <p:txBody>
          <a:bodyPr/>
          <a:lstStyle/>
          <a:p>
            <a:fld id="{CB1E4CB7-CB13-4810-BF18-BE31AFC64F93}" type="slidenum">
              <a:rPr lang="en-US" smtClean="0"/>
              <a:t>‹#›</a:t>
            </a:fld>
            <a:endParaRPr lang="en-US" dirty="0"/>
          </a:p>
        </p:txBody>
      </p:sp>
    </p:spTree>
    <p:extLst>
      <p:ext uri="{BB962C8B-B14F-4D97-AF65-F5344CB8AC3E}">
        <p14:creationId xmlns:p14="http://schemas.microsoft.com/office/powerpoint/2010/main" val="40439070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wo column">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D9D22302-83E3-4E22-93DF-1E5D463B64C3}"/>
              </a:ext>
            </a:extLst>
          </p:cNvPr>
          <p:cNvSpPr>
            <a:spLocks noGrp="1"/>
          </p:cNvSpPr>
          <p:nvPr>
            <p:ph type="title"/>
          </p:nvPr>
        </p:nvSpPr>
        <p:spPr>
          <a:xfrm>
            <a:off x="1517904" y="1517904"/>
            <a:ext cx="9144000" cy="1280160"/>
          </a:xfrm>
        </p:spPr>
        <p:txBody>
          <a:bodyPr>
            <a:normAutofit/>
          </a:bodyPr>
          <a:lstStyle>
            <a:lvl1pPr>
              <a:defRPr sz="3200"/>
            </a:lvl1pPr>
          </a:lstStyle>
          <a:p>
            <a:r>
              <a:rPr lang="en-US"/>
              <a:t>Click to edit Master title style</a:t>
            </a:r>
            <a:endParaRPr lang="en-US" dirty="0"/>
          </a:p>
        </p:txBody>
      </p:sp>
      <p:sp>
        <p:nvSpPr>
          <p:cNvPr id="2" name="Content Placeholder 5">
            <a:extLst>
              <a:ext uri="{FF2B5EF4-FFF2-40B4-BE49-F238E27FC236}">
                <a16:creationId xmlns:a16="http://schemas.microsoft.com/office/drawing/2014/main" id="{56DDD407-AEC1-3D37-ADE9-45D0416B2084}"/>
              </a:ext>
            </a:extLst>
          </p:cNvPr>
          <p:cNvSpPr>
            <a:spLocks noGrp="1"/>
          </p:cNvSpPr>
          <p:nvPr>
            <p:ph sz="quarter" idx="14"/>
          </p:nvPr>
        </p:nvSpPr>
        <p:spPr>
          <a:xfrm>
            <a:off x="1517904" y="3108960"/>
            <a:ext cx="4334256" cy="3017520"/>
          </a:xfrm>
        </p:spPr>
        <p:txBody>
          <a:bodyPr>
            <a:normAutofit/>
          </a:bodyPr>
          <a:lstStyle>
            <a:lvl1pPr>
              <a:defRPr sz="1800"/>
            </a:lvl1pPr>
            <a:lvl2pPr>
              <a:defRPr sz="14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5">
            <a:extLst>
              <a:ext uri="{FF2B5EF4-FFF2-40B4-BE49-F238E27FC236}">
                <a16:creationId xmlns:a16="http://schemas.microsoft.com/office/drawing/2014/main" id="{6200E1C4-7A2D-07AE-8DB0-52CEF088A187}"/>
              </a:ext>
            </a:extLst>
          </p:cNvPr>
          <p:cNvSpPr>
            <a:spLocks noGrp="1"/>
          </p:cNvSpPr>
          <p:nvPr>
            <p:ph sz="quarter" idx="15"/>
          </p:nvPr>
        </p:nvSpPr>
        <p:spPr>
          <a:xfrm>
            <a:off x="6336792" y="3108960"/>
            <a:ext cx="4334256" cy="3017520"/>
          </a:xfrm>
        </p:spPr>
        <p:txBody>
          <a:bodyPr>
            <a:normAutofit/>
          </a:bodyPr>
          <a:lstStyle>
            <a:lvl1pPr>
              <a:defRPr sz="1800"/>
            </a:lvl1pPr>
            <a:lvl2pPr>
              <a:defRPr sz="14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576AF721-83FE-4B57-B910-C395D23FDE31}"/>
              </a:ext>
            </a:extLst>
          </p:cNvPr>
          <p:cNvSpPr>
            <a:spLocks noGrp="1"/>
          </p:cNvSpPr>
          <p:nvPr>
            <p:ph type="ftr" sz="quarter" idx="11"/>
          </p:nvPr>
        </p:nvSpPr>
        <p:spPr>
          <a:xfrm>
            <a:off x="758952" y="6400800"/>
            <a:ext cx="6099048" cy="365125"/>
          </a:xfrm>
          <a:prstGeom prst="rect">
            <a:avLst/>
          </a:prstGeom>
        </p:spPr>
        <p:txBody>
          <a:bodyPr/>
          <a:lstStyle/>
          <a:p>
            <a:endParaRPr lang="en-US" dirty="0"/>
          </a:p>
        </p:txBody>
      </p:sp>
      <p:sp>
        <p:nvSpPr>
          <p:cNvPr id="7" name="Date Placeholder 6">
            <a:extLst>
              <a:ext uri="{FF2B5EF4-FFF2-40B4-BE49-F238E27FC236}">
                <a16:creationId xmlns:a16="http://schemas.microsoft.com/office/drawing/2014/main" id="{7F3A70F0-5AFA-4C5A-812B-220C6A38DB6B}"/>
              </a:ext>
            </a:extLst>
          </p:cNvPr>
          <p:cNvSpPr>
            <a:spLocks noGrp="1"/>
          </p:cNvSpPr>
          <p:nvPr>
            <p:ph type="dt" sz="half" idx="10"/>
          </p:nvPr>
        </p:nvSpPr>
        <p:spPr/>
        <p:txBody>
          <a:bodyPr/>
          <a:lstStyle/>
          <a:p>
            <a:r>
              <a:rPr lang="en-US" dirty="0"/>
              <a:t>3/1/20XX</a:t>
            </a:r>
          </a:p>
        </p:txBody>
      </p:sp>
      <p:sp>
        <p:nvSpPr>
          <p:cNvPr id="9" name="Slide Number Placeholder 8">
            <a:extLst>
              <a:ext uri="{FF2B5EF4-FFF2-40B4-BE49-F238E27FC236}">
                <a16:creationId xmlns:a16="http://schemas.microsoft.com/office/drawing/2014/main" id="{556A5893-52F1-44A1-AE8E-CF094DB41CFA}"/>
              </a:ext>
            </a:extLst>
          </p:cNvPr>
          <p:cNvSpPr>
            <a:spLocks noGrp="1"/>
          </p:cNvSpPr>
          <p:nvPr>
            <p:ph type="sldNum" sz="quarter" idx="12"/>
          </p:nvPr>
        </p:nvSpPr>
        <p:spPr/>
        <p:txBody>
          <a:bodyPr/>
          <a:lstStyle/>
          <a:p>
            <a:fld id="{CB1E4CB7-CB13-4810-BF18-BE31AFC64F93}" type="slidenum">
              <a:rPr lang="en-US" smtClean="0"/>
              <a:t>‹#›</a:t>
            </a:fld>
            <a:endParaRPr lang="en-US" dirty="0"/>
          </a:p>
        </p:txBody>
      </p:sp>
    </p:spTree>
    <p:extLst>
      <p:ext uri="{BB962C8B-B14F-4D97-AF65-F5344CB8AC3E}">
        <p14:creationId xmlns:p14="http://schemas.microsoft.com/office/powerpoint/2010/main" val="2091021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wo Content">
    <p:bg>
      <p:bgPr>
        <a:gradFill>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47E0814-6B26-FB38-93C1-BA5A000BD034}"/>
              </a:ext>
              <a:ext uri="{C183D7F6-B498-43B3-948B-1728B52AA6E4}">
                <adec:decorative xmlns:adec="http://schemas.microsoft.com/office/drawing/2017/decorative" val="1"/>
              </a:ext>
            </a:extLst>
          </p:cNvPr>
          <p:cNvSpPr/>
          <p:nvPr userDrawn="1"/>
        </p:nvSpPr>
        <p:spPr>
          <a:xfrm>
            <a:off x="0" y="762001"/>
            <a:ext cx="12192000" cy="6095999"/>
          </a:xfrm>
          <a:prstGeom prst="rect">
            <a:avLst/>
          </a:prstGeom>
          <a:solidFill>
            <a:schemeClr val="bg1"/>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9">
            <a:extLst>
              <a:ext uri="{FF2B5EF4-FFF2-40B4-BE49-F238E27FC236}">
                <a16:creationId xmlns:a16="http://schemas.microsoft.com/office/drawing/2014/main" id="{D9D22302-83E3-4E22-93DF-1E5D463B64C3}"/>
              </a:ext>
            </a:extLst>
          </p:cNvPr>
          <p:cNvSpPr>
            <a:spLocks noGrp="1"/>
          </p:cNvSpPr>
          <p:nvPr>
            <p:ph type="title"/>
          </p:nvPr>
        </p:nvSpPr>
        <p:spPr>
          <a:xfrm>
            <a:off x="758952" y="1517904"/>
            <a:ext cx="5340096" cy="1911096"/>
          </a:xfrm>
        </p:spPr>
        <p:txBody>
          <a:bodyPr>
            <a:normAutofit/>
          </a:bodyPr>
          <a:lstStyle>
            <a:lvl1pPr>
              <a:defRPr sz="3200"/>
            </a:lvl1pPr>
          </a:lstStyle>
          <a:p>
            <a:r>
              <a:rPr lang="en-US"/>
              <a:t>Click to edit Master title style</a:t>
            </a:r>
            <a:endParaRPr lang="en-US" dirty="0"/>
          </a:p>
        </p:txBody>
      </p:sp>
      <p:sp>
        <p:nvSpPr>
          <p:cNvPr id="2" name="Content Placeholder 5">
            <a:extLst>
              <a:ext uri="{FF2B5EF4-FFF2-40B4-BE49-F238E27FC236}">
                <a16:creationId xmlns:a16="http://schemas.microsoft.com/office/drawing/2014/main" id="{56DDD407-AEC1-3D37-ADE9-45D0416B2084}"/>
              </a:ext>
            </a:extLst>
          </p:cNvPr>
          <p:cNvSpPr>
            <a:spLocks noGrp="1"/>
          </p:cNvSpPr>
          <p:nvPr>
            <p:ph sz="quarter" idx="14"/>
          </p:nvPr>
        </p:nvSpPr>
        <p:spPr>
          <a:xfrm>
            <a:off x="6099048" y="1517904"/>
            <a:ext cx="5340096" cy="1911096"/>
          </a:xfrm>
        </p:spPr>
        <p:txBody>
          <a:bodyPr>
            <a:normAutofit/>
          </a:bodyPr>
          <a:lstStyle>
            <a:lvl1pPr>
              <a:defRPr sz="1800"/>
            </a:lvl1pPr>
            <a:lvl2pPr>
              <a:defRPr sz="14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5">
            <a:extLst>
              <a:ext uri="{FF2B5EF4-FFF2-40B4-BE49-F238E27FC236}">
                <a16:creationId xmlns:a16="http://schemas.microsoft.com/office/drawing/2014/main" id="{6200E1C4-7A2D-07AE-8DB0-52CEF088A187}"/>
              </a:ext>
            </a:extLst>
          </p:cNvPr>
          <p:cNvSpPr>
            <a:spLocks noGrp="1"/>
          </p:cNvSpPr>
          <p:nvPr>
            <p:ph sz="quarter" idx="15"/>
          </p:nvPr>
        </p:nvSpPr>
        <p:spPr>
          <a:xfrm>
            <a:off x="886968" y="3867912"/>
            <a:ext cx="10424160" cy="2377440"/>
          </a:xfrm>
        </p:spPr>
        <p:txBody>
          <a:bodyPr>
            <a:normAutofit/>
          </a:bodyPr>
          <a:lstStyle>
            <a:lvl1pPr>
              <a:defRPr sz="1800"/>
            </a:lvl1pPr>
            <a:lvl2pPr>
              <a:defRPr sz="14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576AF721-83FE-4B57-B910-C395D23FDE31}"/>
              </a:ext>
            </a:extLst>
          </p:cNvPr>
          <p:cNvSpPr>
            <a:spLocks noGrp="1"/>
          </p:cNvSpPr>
          <p:nvPr>
            <p:ph type="ftr" sz="quarter" idx="11"/>
          </p:nvPr>
        </p:nvSpPr>
        <p:spPr>
          <a:xfrm>
            <a:off x="758952" y="6400800"/>
            <a:ext cx="6099048" cy="365125"/>
          </a:xfrm>
          <a:prstGeom prst="rect">
            <a:avLst/>
          </a:prstGeom>
        </p:spPr>
        <p:txBody>
          <a:bodyPr/>
          <a:lstStyle/>
          <a:p>
            <a:endParaRPr lang="en-US" dirty="0"/>
          </a:p>
        </p:txBody>
      </p:sp>
      <p:sp>
        <p:nvSpPr>
          <p:cNvPr id="7" name="Date Placeholder 6">
            <a:extLst>
              <a:ext uri="{FF2B5EF4-FFF2-40B4-BE49-F238E27FC236}">
                <a16:creationId xmlns:a16="http://schemas.microsoft.com/office/drawing/2014/main" id="{7F3A70F0-5AFA-4C5A-812B-220C6A38DB6B}"/>
              </a:ext>
            </a:extLst>
          </p:cNvPr>
          <p:cNvSpPr>
            <a:spLocks noGrp="1"/>
          </p:cNvSpPr>
          <p:nvPr>
            <p:ph type="dt" sz="half" idx="10"/>
          </p:nvPr>
        </p:nvSpPr>
        <p:spPr/>
        <p:txBody>
          <a:bodyPr/>
          <a:lstStyle/>
          <a:p>
            <a:r>
              <a:rPr lang="en-US" dirty="0"/>
              <a:t>3/1/20XX</a:t>
            </a:r>
          </a:p>
        </p:txBody>
      </p:sp>
      <p:sp>
        <p:nvSpPr>
          <p:cNvPr id="9" name="Slide Number Placeholder 8">
            <a:extLst>
              <a:ext uri="{FF2B5EF4-FFF2-40B4-BE49-F238E27FC236}">
                <a16:creationId xmlns:a16="http://schemas.microsoft.com/office/drawing/2014/main" id="{556A5893-52F1-44A1-AE8E-CF094DB41CFA}"/>
              </a:ext>
            </a:extLst>
          </p:cNvPr>
          <p:cNvSpPr>
            <a:spLocks noGrp="1"/>
          </p:cNvSpPr>
          <p:nvPr>
            <p:ph type="sldNum" sz="quarter" idx="12"/>
          </p:nvPr>
        </p:nvSpPr>
        <p:spPr/>
        <p:txBody>
          <a:bodyPr/>
          <a:lstStyle/>
          <a:p>
            <a:fld id="{CB1E4CB7-CB13-4810-BF18-BE31AFC64F93}" type="slidenum">
              <a:rPr lang="en-US" smtClean="0"/>
              <a:t>‹#›</a:t>
            </a:fld>
            <a:endParaRPr lang="en-US" dirty="0"/>
          </a:p>
        </p:txBody>
      </p:sp>
    </p:spTree>
    <p:extLst>
      <p:ext uri="{BB962C8B-B14F-4D97-AF65-F5344CB8AC3E}">
        <p14:creationId xmlns:p14="http://schemas.microsoft.com/office/powerpoint/2010/main" val="13295100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B1D84C-7934-4E5B-B6E4-A1D6EC299551}"/>
              </a:ext>
            </a:extLst>
          </p:cNvPr>
          <p:cNvSpPr>
            <a:spLocks noGrp="1"/>
          </p:cNvSpPr>
          <p:nvPr>
            <p:ph type="title"/>
          </p:nvPr>
        </p:nvSpPr>
        <p:spPr>
          <a:xfrm>
            <a:off x="1517904" y="1517904"/>
            <a:ext cx="9144000" cy="134416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F6A990F-40AC-447A-964A-840C94A6471A}"/>
              </a:ext>
            </a:extLst>
          </p:cNvPr>
          <p:cNvSpPr>
            <a:spLocks noGrp="1"/>
          </p:cNvSpPr>
          <p:nvPr>
            <p:ph type="body" idx="1"/>
          </p:nvPr>
        </p:nvSpPr>
        <p:spPr>
          <a:xfrm>
            <a:off x="1517904" y="2971800"/>
            <a:ext cx="9144000" cy="312724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7D832A1-FFBA-48B6-B2D0-E5414F12838B}"/>
              </a:ext>
            </a:extLst>
          </p:cNvPr>
          <p:cNvSpPr>
            <a:spLocks noGrp="1"/>
          </p:cNvSpPr>
          <p:nvPr>
            <p:ph type="dt" sz="half" idx="2"/>
          </p:nvPr>
        </p:nvSpPr>
        <p:spPr>
          <a:xfrm>
            <a:off x="8805672" y="6400800"/>
            <a:ext cx="1865376" cy="365125"/>
          </a:xfrm>
          <a:prstGeom prst="rect">
            <a:avLst/>
          </a:prstGeom>
        </p:spPr>
        <p:txBody>
          <a:bodyPr vert="horz" lIns="91440" tIns="45720" rIns="91440" bIns="45720" rtlCol="0" anchor="ctr"/>
          <a:lstStyle>
            <a:lvl1pPr algn="r">
              <a:defRPr sz="1000">
                <a:solidFill>
                  <a:schemeClr val="tx1"/>
                </a:solidFill>
              </a:defRPr>
            </a:lvl1pPr>
          </a:lstStyle>
          <a:p>
            <a:pPr algn="r"/>
            <a:r>
              <a:rPr lang="en-US" dirty="0"/>
              <a:t>3/1/20XX</a:t>
            </a:r>
          </a:p>
        </p:txBody>
      </p:sp>
      <p:sp>
        <p:nvSpPr>
          <p:cNvPr id="5" name="Footer Placeholder 4">
            <a:extLst>
              <a:ext uri="{FF2B5EF4-FFF2-40B4-BE49-F238E27FC236}">
                <a16:creationId xmlns:a16="http://schemas.microsoft.com/office/drawing/2014/main" id="{0F933EC1-4EE2-4453-841C-CFDFE708948E}"/>
              </a:ext>
            </a:extLst>
          </p:cNvPr>
          <p:cNvSpPr>
            <a:spLocks noGrp="1"/>
          </p:cNvSpPr>
          <p:nvPr>
            <p:ph type="ftr" sz="quarter" idx="3"/>
          </p:nvPr>
        </p:nvSpPr>
        <p:spPr>
          <a:xfrm>
            <a:off x="758952" y="6400800"/>
            <a:ext cx="6099048" cy="365125"/>
          </a:xfrm>
          <a:prstGeom prst="rect">
            <a:avLst/>
          </a:prstGeom>
        </p:spPr>
        <p:txBody>
          <a:bodyPr vert="horz" lIns="91440" tIns="45720" rIns="91440" bIns="45720" rtlCol="0" anchor="ctr"/>
          <a:lstStyle>
            <a:lvl1pPr algn="l">
              <a:defRPr sz="1000">
                <a:solidFill>
                  <a:schemeClr val="tx1"/>
                </a:solidFill>
              </a:defRPr>
            </a:lvl1pPr>
          </a:lstStyle>
          <a:p>
            <a:endParaRPr lang="en-US" sz="1000" dirty="0"/>
          </a:p>
        </p:txBody>
      </p:sp>
      <p:sp>
        <p:nvSpPr>
          <p:cNvPr id="6" name="Slide Number Placeholder 5">
            <a:extLst>
              <a:ext uri="{FF2B5EF4-FFF2-40B4-BE49-F238E27FC236}">
                <a16:creationId xmlns:a16="http://schemas.microsoft.com/office/drawing/2014/main" id="{C3CEBA78-E732-44EF-BA0B-FC42F7931311}"/>
              </a:ext>
            </a:extLst>
          </p:cNvPr>
          <p:cNvSpPr>
            <a:spLocks noGrp="1"/>
          </p:cNvSpPr>
          <p:nvPr>
            <p:ph type="sldNum" sz="quarter" idx="4"/>
          </p:nvPr>
        </p:nvSpPr>
        <p:spPr>
          <a:xfrm>
            <a:off x="10899648" y="6400800"/>
            <a:ext cx="530352" cy="365125"/>
          </a:xfrm>
          <a:prstGeom prst="rect">
            <a:avLst/>
          </a:prstGeom>
        </p:spPr>
        <p:txBody>
          <a:bodyPr vert="horz" lIns="91440" tIns="45720" rIns="91440" bIns="45720" rtlCol="0" anchor="ctr"/>
          <a:lstStyle>
            <a:lvl1pPr algn="r">
              <a:defRPr sz="1000" b="1">
                <a:solidFill>
                  <a:schemeClr val="tx1"/>
                </a:solidFill>
              </a:defRPr>
            </a:lvl1pPr>
          </a:lstStyle>
          <a:p>
            <a:fld id="{CB1E4CB7-CB13-4810-BF18-BE31AFC64F93}" type="slidenum">
              <a:rPr lang="en-US" smtClean="0"/>
              <a:pPr/>
              <a:t>‹#›</a:t>
            </a:fld>
            <a:endParaRPr lang="en-US" sz="1000" dirty="0"/>
          </a:p>
        </p:txBody>
      </p:sp>
      <p:sp>
        <p:nvSpPr>
          <p:cNvPr id="8" name="Freeform: Shape 7">
            <a:extLst>
              <a:ext uri="{FF2B5EF4-FFF2-40B4-BE49-F238E27FC236}">
                <a16:creationId xmlns:a16="http://schemas.microsoft.com/office/drawing/2014/main" id="{49306479-8C4D-4E4A-A330-DFC80A8A01BE}"/>
              </a:ext>
            </a:extLst>
          </p:cNvPr>
          <p:cNvSpPr/>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1097515718"/>
      </p:ext>
    </p:extLst>
  </p:cSld>
  <p:clrMap bg1="lt1" tx1="dk1" bg2="lt2" tx2="dk2" accent1="accent1" accent2="accent2" accent3="accent3" accent4="accent4" accent5="accent5" accent6="accent6" hlink="hlink" folHlink="folHlink"/>
  <p:sldLayoutIdLst>
    <p:sldLayoutId id="2147483683" r:id="rId1"/>
    <p:sldLayoutId id="2147483696" r:id="rId2"/>
    <p:sldLayoutId id="2147483694" r:id="rId3"/>
    <p:sldLayoutId id="2147483697" r:id="rId4"/>
    <p:sldLayoutId id="2147483685" r:id="rId5"/>
    <p:sldLayoutId id="2147483686" r:id="rId6"/>
    <p:sldLayoutId id="2147483695" r:id="rId7"/>
    <p:sldLayoutId id="2147483688" r:id="rId8"/>
    <p:sldLayoutId id="2147483698" r:id="rId9"/>
    <p:sldLayoutId id="2147483684" r:id="rId10"/>
    <p:sldLayoutId id="2147483673" r:id="rId11"/>
    <p:sldLayoutId id="2147483691" r:id="rId12"/>
  </p:sldLayoutIdLst>
  <p:hf sldNum="0" hdr="0" ftr="0" dt="0"/>
  <p:txStyles>
    <p:titleStyle>
      <a:lvl1pPr algn="l" defTabSz="914400" rtl="0" eaLnBrk="1" latinLnBrk="0" hangingPunct="1">
        <a:lnSpc>
          <a:spcPct val="95000"/>
        </a:lnSpc>
        <a:spcBef>
          <a:spcPct val="0"/>
        </a:spcBef>
        <a:buNone/>
        <a:defRPr sz="4200" kern="1200" spc="-50" baseline="0">
          <a:solidFill>
            <a:schemeClr val="tx1"/>
          </a:solidFill>
          <a:latin typeface="+mj-lt"/>
          <a:ea typeface="+mj-ea"/>
          <a:cs typeface="+mj-cs"/>
        </a:defRPr>
      </a:lvl1pPr>
    </p:titleStyle>
    <p:bodyStyle>
      <a:lvl1pPr marL="365760" indent="-365760" algn="l" defTabSz="914400" rtl="0" eaLnBrk="1" latinLnBrk="0" hangingPunct="1">
        <a:lnSpc>
          <a:spcPct val="105000"/>
        </a:lnSpc>
        <a:spcBef>
          <a:spcPts val="900"/>
        </a:spcBef>
        <a:buClr>
          <a:schemeClr val="accent5"/>
        </a:buClr>
        <a:buFont typeface="Avenir Next LT Pro" panose="020B0504020202020204" pitchFamily="34" charset="0"/>
        <a:buChar char="+"/>
        <a:defRPr sz="2600" kern="1200">
          <a:solidFill>
            <a:schemeClr val="tx1"/>
          </a:solidFill>
          <a:latin typeface="+mn-lt"/>
          <a:ea typeface="+mn-ea"/>
          <a:cs typeface="+mn-cs"/>
        </a:defRPr>
      </a:lvl1pPr>
      <a:lvl2pPr marL="365760" indent="0" algn="l" defTabSz="914400" rtl="0" eaLnBrk="1" latinLnBrk="0" hangingPunct="1">
        <a:lnSpc>
          <a:spcPct val="105000"/>
        </a:lnSpc>
        <a:spcBef>
          <a:spcPts val="9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640080" indent="-274320" algn="l" defTabSz="914400" rtl="0" eaLnBrk="1" latinLnBrk="0" hangingPunct="1">
        <a:lnSpc>
          <a:spcPct val="105000"/>
        </a:lnSpc>
        <a:spcBef>
          <a:spcPts val="600"/>
        </a:spcBef>
        <a:buClr>
          <a:schemeClr val="accent5"/>
        </a:buClr>
        <a:buFont typeface="Avenir Next LT Pro" panose="020B0504020202020204" pitchFamily="34" charset="0"/>
        <a:buChar char="+"/>
        <a:defRPr sz="2000" kern="1200">
          <a:solidFill>
            <a:schemeClr val="tx1"/>
          </a:solidFill>
          <a:latin typeface="+mn-lt"/>
          <a:ea typeface="+mn-ea"/>
          <a:cs typeface="+mn-cs"/>
        </a:defRPr>
      </a:lvl3pPr>
      <a:lvl4pPr marL="640080" indent="0" algn="l" defTabSz="914400" rtl="0" eaLnBrk="1" latinLnBrk="0" hangingPunct="1">
        <a:lnSpc>
          <a:spcPct val="105000"/>
        </a:lnSpc>
        <a:spcBef>
          <a:spcPts val="600"/>
        </a:spcBef>
        <a:buFontTx/>
        <a:buNone/>
        <a:defRPr sz="1800" i="1" kern="1200">
          <a:solidFill>
            <a:schemeClr val="tx1">
              <a:lumMod val="75000"/>
              <a:lumOff val="25000"/>
            </a:schemeClr>
          </a:solidFill>
          <a:latin typeface="+mn-lt"/>
          <a:ea typeface="+mn-ea"/>
          <a:cs typeface="+mn-cs"/>
        </a:defRPr>
      </a:lvl4pPr>
      <a:lvl5pPr marL="886968" indent="-274320" algn="l" defTabSz="914400" rtl="0" eaLnBrk="1" latinLnBrk="0" hangingPunct="1">
        <a:lnSpc>
          <a:spcPct val="105000"/>
        </a:lnSpc>
        <a:spcBef>
          <a:spcPts val="600"/>
        </a:spcBef>
        <a:buClr>
          <a:schemeClr val="accent5"/>
        </a:buClr>
        <a:buFont typeface="Avenir Next LT Pro" panose="020B05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hyperlink" Target="https://en.wikipedia.org/wiki/Food_delivery" TargetMode="External"/><Relationship Id="rId7" Type="http://schemas.openxmlformats.org/officeDocument/2006/relationships/hyperlink" Target="https://en.wikipedia.org/wiki/Package_delivery#Same-day_delivery" TargetMode="External"/><Relationship Id="rId2" Type="http://schemas.openxmlformats.org/officeDocument/2006/relationships/hyperlink" Target="https://en.wikipedia.org/wiki/Online_food_ordering" TargetMode="External"/><Relationship Id="rId1" Type="http://schemas.openxmlformats.org/officeDocument/2006/relationships/slideLayout" Target="../slideLayouts/slideLayout3.xml"/><Relationship Id="rId6" Type="http://schemas.openxmlformats.org/officeDocument/2006/relationships/hyperlink" Target="https://en.wikipedia.org/wiki/Q-commerce" TargetMode="External"/><Relationship Id="rId5" Type="http://schemas.openxmlformats.org/officeDocument/2006/relationships/hyperlink" Target="https://en.wikipedia.org/wiki/Web_platform" TargetMode="External"/><Relationship Id="rId4" Type="http://schemas.openxmlformats.org/officeDocument/2006/relationships/hyperlink" Target="https://en.wikipedia.org/wiki/Bangalore" TargetMode="Externa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C60B4E40-ED59-4DFA-97D2-04570E2808BD}"/>
              </a:ext>
            </a:extLst>
          </p:cNvPr>
          <p:cNvSpPr>
            <a:spLocks noGrp="1"/>
          </p:cNvSpPr>
          <p:nvPr>
            <p:ph type="title"/>
          </p:nvPr>
        </p:nvSpPr>
        <p:spPr>
          <a:xfrm>
            <a:off x="758952" y="841248"/>
            <a:ext cx="4114800" cy="3474720"/>
          </a:xfrm>
        </p:spPr>
        <p:txBody>
          <a:bodyPr anchor="ctr">
            <a:normAutofit/>
          </a:bodyPr>
          <a:lstStyle/>
          <a:p>
            <a:r>
              <a:rPr lang="en-US" dirty="0"/>
              <a:t>Swiggy analysis</a:t>
            </a:r>
          </a:p>
        </p:txBody>
      </p:sp>
      <p:sp>
        <p:nvSpPr>
          <p:cNvPr id="20" name="Subtitle 19">
            <a:extLst>
              <a:ext uri="{FF2B5EF4-FFF2-40B4-BE49-F238E27FC236}">
                <a16:creationId xmlns:a16="http://schemas.microsoft.com/office/drawing/2014/main" id="{35E6FB68-BA70-4F6F-9874-1F349422D895}"/>
              </a:ext>
            </a:extLst>
          </p:cNvPr>
          <p:cNvSpPr>
            <a:spLocks noGrp="1"/>
          </p:cNvSpPr>
          <p:nvPr>
            <p:ph type="subTitle" idx="1"/>
          </p:nvPr>
        </p:nvSpPr>
        <p:spPr>
          <a:xfrm>
            <a:off x="762000" y="4570807"/>
            <a:ext cx="4123899" cy="1524000"/>
          </a:xfrm>
        </p:spPr>
        <p:txBody>
          <a:bodyPr>
            <a:normAutofit/>
          </a:bodyPr>
          <a:lstStyle/>
          <a:p>
            <a:r>
              <a:rPr lang="en-US" dirty="0" err="1"/>
              <a:t>Parimala</a:t>
            </a:r>
            <a:r>
              <a:rPr lang="en-US" dirty="0"/>
              <a:t> Gowri S-MBE11</a:t>
            </a:r>
          </a:p>
        </p:txBody>
      </p:sp>
      <p:pic>
        <p:nvPicPr>
          <p:cNvPr id="10" name="Picture Placeholder 9" descr="Image of a yellow smoothie with some fruit in the background.&#10;">
            <a:extLst>
              <a:ext uri="{FF2B5EF4-FFF2-40B4-BE49-F238E27FC236}">
                <a16:creationId xmlns:a16="http://schemas.microsoft.com/office/drawing/2014/main" id="{EAC24423-E635-494B-9CD9-DF28FD91BE73}"/>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41" r="41"/>
          <a:stretch/>
        </p:blipFill>
        <p:spPr>
          <a:xfrm>
            <a:off x="5330952" y="754711"/>
            <a:ext cx="6099048" cy="5340096"/>
          </a:xfrm>
        </p:spPr>
      </p:pic>
    </p:spTree>
    <p:extLst>
      <p:ext uri="{BB962C8B-B14F-4D97-AF65-F5344CB8AC3E}">
        <p14:creationId xmlns:p14="http://schemas.microsoft.com/office/powerpoint/2010/main" val="9014015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F80C9-6560-F353-5145-12FA20D6A4C2}"/>
              </a:ext>
            </a:extLst>
          </p:cNvPr>
          <p:cNvSpPr>
            <a:spLocks noGrp="1"/>
          </p:cNvSpPr>
          <p:nvPr>
            <p:ph type="title"/>
          </p:nvPr>
        </p:nvSpPr>
        <p:spPr>
          <a:xfrm>
            <a:off x="758952" y="983648"/>
            <a:ext cx="10424160" cy="495831"/>
          </a:xfrm>
        </p:spPr>
        <p:txBody>
          <a:bodyPr>
            <a:normAutofit fontScale="90000"/>
          </a:bodyPr>
          <a:lstStyle/>
          <a:p>
            <a:r>
              <a:rPr lang="en-IN" dirty="0"/>
              <a:t>Technology and Data utilization</a:t>
            </a:r>
          </a:p>
        </p:txBody>
      </p:sp>
      <p:sp>
        <p:nvSpPr>
          <p:cNvPr id="3" name="Content Placeholder 2">
            <a:extLst>
              <a:ext uri="{FF2B5EF4-FFF2-40B4-BE49-F238E27FC236}">
                <a16:creationId xmlns:a16="http://schemas.microsoft.com/office/drawing/2014/main" id="{58C4EB03-9242-0680-D76A-7C9A1677C402}"/>
              </a:ext>
            </a:extLst>
          </p:cNvPr>
          <p:cNvSpPr>
            <a:spLocks noGrp="1"/>
          </p:cNvSpPr>
          <p:nvPr>
            <p:ph sz="quarter" idx="14"/>
          </p:nvPr>
        </p:nvSpPr>
        <p:spPr>
          <a:xfrm>
            <a:off x="553469" y="1808663"/>
            <a:ext cx="11433048" cy="4396928"/>
          </a:xfrm>
        </p:spPr>
        <p:txBody>
          <a:bodyPr>
            <a:normAutofit lnSpcReduction="10000"/>
          </a:bodyPr>
          <a:lstStyle/>
          <a:p>
            <a:pPr marL="0" indent="0">
              <a:buNone/>
            </a:pPr>
            <a:r>
              <a:rPr lang="en-US" b="0" dirty="0"/>
              <a:t>Swiggy has built a sophisticated technology ecosystem that powers its operations, enabling efficient and user-friendly experiences. Its focus on technology spans various aspects of the customer journey, from order placement to real-time tracking, and optimizes processes to deliver faster and more reliably. Swiggy leverages data science, artificial intelligence (AI), machine learning (ML), and predictive analytics to manage and improve multiple operational layers. Here’s how Swiggy uses technology and data:</a:t>
            </a:r>
          </a:p>
          <a:p>
            <a:r>
              <a:rPr lang="en-US" dirty="0"/>
              <a:t>Real – Time order matching and allocation</a:t>
            </a:r>
          </a:p>
          <a:p>
            <a:r>
              <a:rPr lang="en-US" dirty="0"/>
              <a:t>Route Optimization and delivery efficiency</a:t>
            </a:r>
          </a:p>
          <a:p>
            <a:r>
              <a:rPr lang="en-US" dirty="0"/>
              <a:t>Predictive analytics for demand forecasting</a:t>
            </a:r>
          </a:p>
          <a:p>
            <a:r>
              <a:rPr lang="en-US" dirty="0"/>
              <a:t>Personalized customer experience</a:t>
            </a:r>
          </a:p>
          <a:p>
            <a:r>
              <a:rPr lang="en-US" dirty="0"/>
              <a:t> AI-powered chatbots for customer support</a:t>
            </a:r>
          </a:p>
          <a:p>
            <a:r>
              <a:rPr lang="en-US" dirty="0"/>
              <a:t>Smart Restaurant management systems</a:t>
            </a:r>
          </a:p>
          <a:p>
            <a:r>
              <a:rPr lang="en-US" dirty="0"/>
              <a:t>Dynamic pricing and offers</a:t>
            </a:r>
          </a:p>
          <a:p>
            <a:r>
              <a:rPr lang="en-US" dirty="0"/>
              <a:t>Customer and driver safety</a:t>
            </a:r>
          </a:p>
          <a:p>
            <a:r>
              <a:rPr lang="en-US" dirty="0"/>
              <a:t>Data Security and privacy</a:t>
            </a:r>
          </a:p>
          <a:p>
            <a:endParaRPr lang="en-US" dirty="0"/>
          </a:p>
          <a:p>
            <a:endParaRPr lang="en-IN" dirty="0"/>
          </a:p>
        </p:txBody>
      </p:sp>
    </p:spTree>
    <p:extLst>
      <p:ext uri="{BB962C8B-B14F-4D97-AF65-F5344CB8AC3E}">
        <p14:creationId xmlns:p14="http://schemas.microsoft.com/office/powerpoint/2010/main" val="12011398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770B9-AA45-BF5F-11ED-68C6C28538DA}"/>
              </a:ext>
            </a:extLst>
          </p:cNvPr>
          <p:cNvSpPr>
            <a:spLocks noGrp="1"/>
          </p:cNvSpPr>
          <p:nvPr>
            <p:ph type="ctrTitle"/>
          </p:nvPr>
        </p:nvSpPr>
        <p:spPr>
          <a:xfrm>
            <a:off x="952825" y="829535"/>
            <a:ext cx="4663440" cy="1430780"/>
          </a:xfrm>
        </p:spPr>
        <p:txBody>
          <a:bodyPr/>
          <a:lstStyle/>
          <a:p>
            <a:r>
              <a:rPr lang="en-IN" dirty="0"/>
              <a:t>Challenges and Future Outlook</a:t>
            </a:r>
          </a:p>
        </p:txBody>
      </p:sp>
      <p:sp>
        <p:nvSpPr>
          <p:cNvPr id="4" name="TextBox 3">
            <a:extLst>
              <a:ext uri="{FF2B5EF4-FFF2-40B4-BE49-F238E27FC236}">
                <a16:creationId xmlns:a16="http://schemas.microsoft.com/office/drawing/2014/main" id="{E233D22C-41A8-53A8-CB37-27FAA2D0D230}"/>
              </a:ext>
            </a:extLst>
          </p:cNvPr>
          <p:cNvSpPr txBox="1"/>
          <p:nvPr/>
        </p:nvSpPr>
        <p:spPr>
          <a:xfrm>
            <a:off x="1212350" y="2260315"/>
            <a:ext cx="9493322" cy="2862322"/>
          </a:xfrm>
          <a:prstGeom prst="rect">
            <a:avLst/>
          </a:prstGeom>
          <a:noFill/>
        </p:spPr>
        <p:txBody>
          <a:bodyPr wrap="square" rtlCol="0">
            <a:spAutoFit/>
          </a:bodyPr>
          <a:lstStyle/>
          <a:p>
            <a:pPr marL="285750" indent="-285750">
              <a:buClr>
                <a:schemeClr val="accent5">
                  <a:lumMod val="75000"/>
                </a:schemeClr>
              </a:buClr>
              <a:buFont typeface="Avenir Next LT Pro Light" panose="020B0304020202020204" pitchFamily="34" charset="0"/>
              <a:buChar char="+"/>
            </a:pPr>
            <a:r>
              <a:rPr lang="en-US" dirty="0"/>
              <a:t>While Swiggy enjoys a strong market position, it faces significant challenges, including regulatory changes, fluctuating commission structures, increasing fuel prices affecting delivery costs, and the need to constantly innovate to retain customers. </a:t>
            </a:r>
          </a:p>
          <a:p>
            <a:pPr marL="285750" indent="-285750">
              <a:buClr>
                <a:schemeClr val="accent5">
                  <a:lumMod val="75000"/>
                </a:schemeClr>
              </a:buClr>
              <a:buFont typeface="Avenir Next LT Pro Light" panose="020B0304020202020204" pitchFamily="34" charset="0"/>
              <a:buChar char="+"/>
            </a:pPr>
            <a:r>
              <a:rPr lang="en-US" dirty="0"/>
              <a:t>Furthermore, as India’s e-commerce ecosystem becomes more competitive, Swiggy must stay agile and diversify its services to maintain profitability.</a:t>
            </a:r>
          </a:p>
          <a:p>
            <a:pPr marL="285750" indent="-285750">
              <a:buClr>
                <a:schemeClr val="accent5">
                  <a:lumMod val="75000"/>
                </a:schemeClr>
              </a:buClr>
              <a:buFont typeface="Avenir Next LT Pro Light" panose="020B0304020202020204" pitchFamily="34" charset="0"/>
              <a:buChar char="+"/>
            </a:pPr>
            <a:r>
              <a:rPr lang="en-US" dirty="0"/>
              <a:t>In the future, Swiggy aims to deepen its presence in smaller towns and diversify its service offerings further. </a:t>
            </a:r>
          </a:p>
          <a:p>
            <a:pPr marL="285750" indent="-285750">
              <a:buClr>
                <a:schemeClr val="accent5">
                  <a:lumMod val="75000"/>
                </a:schemeClr>
              </a:buClr>
              <a:buFont typeface="Avenir Next LT Pro Light" panose="020B0304020202020204" pitchFamily="34" charset="0"/>
              <a:buChar char="+"/>
            </a:pPr>
            <a:r>
              <a:rPr lang="en-US" dirty="0"/>
              <a:t>If it successfully manages rising costs and intensifying competition, Swiggy is well-positioned to be a leader in the on-demand service market in India.</a:t>
            </a:r>
          </a:p>
          <a:p>
            <a:pPr marL="285750" indent="-285750">
              <a:buClr>
                <a:schemeClr val="accent5">
                  <a:lumMod val="75000"/>
                </a:schemeClr>
              </a:buClr>
              <a:buFont typeface="Avenir Next LT Pro Light" panose="020B0304020202020204" pitchFamily="34" charset="0"/>
              <a:buChar char="+"/>
            </a:pPr>
            <a:endParaRPr lang="en-IN" dirty="0"/>
          </a:p>
        </p:txBody>
      </p:sp>
    </p:spTree>
    <p:extLst>
      <p:ext uri="{BB962C8B-B14F-4D97-AF65-F5344CB8AC3E}">
        <p14:creationId xmlns:p14="http://schemas.microsoft.com/office/powerpoint/2010/main" val="40453900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5E3A2-D7AF-4CD5-A5F2-A7655264A3DF}"/>
              </a:ext>
            </a:extLst>
          </p:cNvPr>
          <p:cNvSpPr>
            <a:spLocks noGrp="1"/>
          </p:cNvSpPr>
          <p:nvPr>
            <p:ph type="title"/>
          </p:nvPr>
        </p:nvSpPr>
        <p:spPr>
          <a:xfrm>
            <a:off x="1517904" y="1517904"/>
            <a:ext cx="9144000" cy="1280160"/>
          </a:xfrm>
        </p:spPr>
        <p:txBody>
          <a:bodyPr/>
          <a:lstStyle/>
          <a:p>
            <a:r>
              <a:rPr lang="en-US" dirty="0"/>
              <a:t>Financials</a:t>
            </a:r>
          </a:p>
        </p:txBody>
      </p:sp>
      <p:graphicFrame>
        <p:nvGraphicFramePr>
          <p:cNvPr id="6" name="Table Placeholder 3">
            <a:extLst>
              <a:ext uri="{FF2B5EF4-FFF2-40B4-BE49-F238E27FC236}">
                <a16:creationId xmlns:a16="http://schemas.microsoft.com/office/drawing/2014/main" id="{2CF38753-6573-F16E-8AF8-C6E1B1B4D2D4}"/>
              </a:ext>
            </a:extLst>
          </p:cNvPr>
          <p:cNvGraphicFramePr>
            <a:graphicFrameLocks noGrp="1"/>
          </p:cNvGraphicFramePr>
          <p:nvPr>
            <p:ph idx="1"/>
            <p:extLst>
              <p:ext uri="{D42A27DB-BD31-4B8C-83A1-F6EECF244321}">
                <p14:modId xmlns:p14="http://schemas.microsoft.com/office/powerpoint/2010/main" val="3251660286"/>
              </p:ext>
            </p:extLst>
          </p:nvPr>
        </p:nvGraphicFramePr>
        <p:xfrm>
          <a:off x="1517904" y="2296666"/>
          <a:ext cx="9144000" cy="1848463"/>
        </p:xfrm>
        <a:graphic>
          <a:graphicData uri="http://schemas.openxmlformats.org/drawingml/2006/table">
            <a:tbl>
              <a:tblPr firstRow="1" bandRow="1">
                <a:tableStyleId>{BDBED569-4797-4DF1-A0F4-6AAB3CD982D8}</a:tableStyleId>
              </a:tblPr>
              <a:tblGrid>
                <a:gridCol w="2286000">
                  <a:extLst>
                    <a:ext uri="{9D8B030D-6E8A-4147-A177-3AD203B41FA5}">
                      <a16:colId xmlns:a16="http://schemas.microsoft.com/office/drawing/2014/main" val="3909542061"/>
                    </a:ext>
                  </a:extLst>
                </a:gridCol>
                <a:gridCol w="2286000">
                  <a:extLst>
                    <a:ext uri="{9D8B030D-6E8A-4147-A177-3AD203B41FA5}">
                      <a16:colId xmlns:a16="http://schemas.microsoft.com/office/drawing/2014/main" val="3856532422"/>
                    </a:ext>
                  </a:extLst>
                </a:gridCol>
                <a:gridCol w="2286000">
                  <a:extLst>
                    <a:ext uri="{9D8B030D-6E8A-4147-A177-3AD203B41FA5}">
                      <a16:colId xmlns:a16="http://schemas.microsoft.com/office/drawing/2014/main" val="3438228390"/>
                    </a:ext>
                  </a:extLst>
                </a:gridCol>
                <a:gridCol w="2286000">
                  <a:extLst>
                    <a:ext uri="{9D8B030D-6E8A-4147-A177-3AD203B41FA5}">
                      <a16:colId xmlns:a16="http://schemas.microsoft.com/office/drawing/2014/main" val="3737151041"/>
                    </a:ext>
                  </a:extLst>
                </a:gridCol>
              </a:tblGrid>
              <a:tr h="653497">
                <a:tc>
                  <a:txBody>
                    <a:bodyPr/>
                    <a:lstStyle/>
                    <a:p>
                      <a:pPr algn="ctr"/>
                      <a:r>
                        <a:rPr lang="en-US" dirty="0">
                          <a:latin typeface="+mn-lt"/>
                        </a:rPr>
                        <a:t>YEAR</a:t>
                      </a:r>
                    </a:p>
                  </a:txBody>
                  <a:tcPr anchor="ctr"/>
                </a:tc>
                <a:tc>
                  <a:txBody>
                    <a:bodyPr/>
                    <a:lstStyle/>
                    <a:p>
                      <a:pPr algn="ctr"/>
                      <a:r>
                        <a:rPr lang="en-US" dirty="0">
                          <a:latin typeface="+mn-lt"/>
                        </a:rPr>
                        <a:t>Revenue (in million)</a:t>
                      </a:r>
                    </a:p>
                  </a:txBody>
                  <a:tcPr anchor="ctr"/>
                </a:tc>
                <a:tc>
                  <a:txBody>
                    <a:bodyPr/>
                    <a:lstStyle/>
                    <a:p>
                      <a:pPr algn="ctr"/>
                      <a:r>
                        <a:rPr lang="en-US" dirty="0">
                          <a:latin typeface="+mn-lt"/>
                        </a:rPr>
                        <a:t>Expenses (in million)</a:t>
                      </a:r>
                    </a:p>
                  </a:txBody>
                  <a:tcPr anchor="ctr"/>
                </a:tc>
                <a:tc>
                  <a:txBody>
                    <a:bodyPr/>
                    <a:lstStyle/>
                    <a:p>
                      <a:pPr algn="ctr"/>
                      <a:r>
                        <a:rPr lang="en-US" dirty="0">
                          <a:latin typeface="+mn-lt"/>
                        </a:rPr>
                        <a:t>Net profit (in million)</a:t>
                      </a:r>
                    </a:p>
                  </a:txBody>
                  <a:tcPr anchor="ctr"/>
                </a:tc>
                <a:extLst>
                  <a:ext uri="{0D108BD9-81ED-4DB2-BD59-A6C34878D82A}">
                    <a16:rowId xmlns:a16="http://schemas.microsoft.com/office/drawing/2014/main" val="211601482"/>
                  </a:ext>
                </a:extLst>
              </a:tr>
              <a:tr h="597483">
                <a:tc>
                  <a:txBody>
                    <a:bodyPr/>
                    <a:lstStyle/>
                    <a:p>
                      <a:pPr algn="ctr"/>
                      <a:r>
                        <a:rPr lang="en-US" dirty="0">
                          <a:latin typeface="+mn-lt"/>
                        </a:rPr>
                        <a:t>2024</a:t>
                      </a:r>
                    </a:p>
                  </a:txBody>
                  <a:tcPr anchor="ctr"/>
                </a:tc>
                <a:tc>
                  <a:txBody>
                    <a:bodyPr/>
                    <a:lstStyle/>
                    <a:p>
                      <a:pPr algn="ctr"/>
                      <a:r>
                        <a:rPr lang="en-US" dirty="0">
                          <a:latin typeface="+mn-lt"/>
                        </a:rPr>
                        <a:t>70,166</a:t>
                      </a:r>
                    </a:p>
                  </a:txBody>
                  <a:tcPr anchor="ctr"/>
                </a:tc>
                <a:tc>
                  <a:txBody>
                    <a:bodyPr/>
                    <a:lstStyle/>
                    <a:p>
                      <a:pPr algn="ctr"/>
                      <a:r>
                        <a:rPr lang="en-US" dirty="0">
                          <a:latin typeface="+mn-lt"/>
                        </a:rPr>
                        <a:t>88,020</a:t>
                      </a:r>
                    </a:p>
                  </a:txBody>
                  <a:tcPr anchor="ctr"/>
                </a:tc>
                <a:tc>
                  <a:txBody>
                    <a:bodyPr/>
                    <a:lstStyle/>
                    <a:p>
                      <a:pPr algn="ctr"/>
                      <a:r>
                        <a:rPr lang="en-US" dirty="0">
                          <a:latin typeface="+mn-lt"/>
                        </a:rPr>
                        <a:t>-18,880</a:t>
                      </a:r>
                    </a:p>
                  </a:txBody>
                  <a:tcPr anchor="ctr"/>
                </a:tc>
                <a:extLst>
                  <a:ext uri="{0D108BD9-81ED-4DB2-BD59-A6C34878D82A}">
                    <a16:rowId xmlns:a16="http://schemas.microsoft.com/office/drawing/2014/main" val="3713753144"/>
                  </a:ext>
                </a:extLst>
              </a:tr>
              <a:tr h="597483">
                <a:tc>
                  <a:txBody>
                    <a:bodyPr/>
                    <a:lstStyle/>
                    <a:p>
                      <a:pPr algn="ctr"/>
                      <a:r>
                        <a:rPr lang="en-US" dirty="0">
                          <a:latin typeface="+mn-lt"/>
                        </a:rPr>
                        <a:t>2023</a:t>
                      </a:r>
                    </a:p>
                  </a:txBody>
                  <a:tcPr anchor="ctr"/>
                </a:tc>
                <a:tc>
                  <a:txBody>
                    <a:bodyPr/>
                    <a:lstStyle/>
                    <a:p>
                      <a:pPr algn="ctr"/>
                      <a:r>
                        <a:rPr lang="en-US" dirty="0">
                          <a:latin typeface="+mn-lt"/>
                        </a:rPr>
                        <a:t>53,613</a:t>
                      </a:r>
                    </a:p>
                  </a:txBody>
                  <a:tcPr anchor="ctr"/>
                </a:tc>
                <a:tc>
                  <a:txBody>
                    <a:bodyPr/>
                    <a:lstStyle/>
                    <a:p>
                      <a:pPr algn="ctr"/>
                      <a:r>
                        <a:rPr lang="en-US" dirty="0">
                          <a:latin typeface="+mn-lt"/>
                        </a:rPr>
                        <a:t>88,860</a:t>
                      </a:r>
                    </a:p>
                  </a:txBody>
                  <a:tcPr anchor="ctr"/>
                </a:tc>
                <a:tc>
                  <a:txBody>
                    <a:bodyPr/>
                    <a:lstStyle/>
                    <a:p>
                      <a:pPr algn="ctr"/>
                      <a:r>
                        <a:rPr lang="en-US" dirty="0">
                          <a:latin typeface="+mn-lt"/>
                        </a:rPr>
                        <a:t>-37,576</a:t>
                      </a:r>
                    </a:p>
                  </a:txBody>
                  <a:tcPr anchor="ctr"/>
                </a:tc>
                <a:extLst>
                  <a:ext uri="{0D108BD9-81ED-4DB2-BD59-A6C34878D82A}">
                    <a16:rowId xmlns:a16="http://schemas.microsoft.com/office/drawing/2014/main" val="210696092"/>
                  </a:ext>
                </a:extLst>
              </a:tr>
            </a:tbl>
          </a:graphicData>
        </a:graphic>
      </p:graphicFrame>
    </p:spTree>
    <p:extLst>
      <p:ext uri="{BB962C8B-B14F-4D97-AF65-F5344CB8AC3E}">
        <p14:creationId xmlns:p14="http://schemas.microsoft.com/office/powerpoint/2010/main" val="3349492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B6289-97BC-2C61-6AFD-6AD6890833D7}"/>
              </a:ext>
            </a:extLst>
          </p:cNvPr>
          <p:cNvSpPr>
            <a:spLocks noGrp="1"/>
          </p:cNvSpPr>
          <p:nvPr>
            <p:ph type="ctrTitle"/>
          </p:nvPr>
        </p:nvSpPr>
        <p:spPr/>
        <p:txBody>
          <a:bodyPr/>
          <a:lstStyle/>
          <a:p>
            <a:r>
              <a:rPr lang="en-IN" dirty="0"/>
              <a:t>Analysis and</a:t>
            </a:r>
            <a:br>
              <a:rPr lang="en-IN" dirty="0"/>
            </a:br>
            <a:r>
              <a:rPr lang="en-IN" dirty="0"/>
              <a:t> Insights</a:t>
            </a:r>
          </a:p>
        </p:txBody>
      </p:sp>
      <p:pic>
        <p:nvPicPr>
          <p:cNvPr id="5" name="Picture Placeholder 4">
            <a:extLst>
              <a:ext uri="{FF2B5EF4-FFF2-40B4-BE49-F238E27FC236}">
                <a16:creationId xmlns:a16="http://schemas.microsoft.com/office/drawing/2014/main" id="{6E56DDC2-4536-FCD4-5177-1999D56B3108}"/>
              </a:ext>
            </a:extLst>
          </p:cNvPr>
          <p:cNvPicPr>
            <a:picLocks noGrp="1" noChangeAspect="1"/>
          </p:cNvPicPr>
          <p:nvPr>
            <p:ph type="pic" sz="quarter" idx="13"/>
          </p:nvPr>
        </p:nvPicPr>
        <p:blipFill>
          <a:blip r:embed="rId2"/>
          <a:srcRect l="5386" r="5386"/>
          <a:stretch>
            <a:fillRect/>
          </a:stretch>
        </p:blipFill>
        <p:spPr/>
      </p:pic>
    </p:spTree>
    <p:extLst>
      <p:ext uri="{BB962C8B-B14F-4D97-AF65-F5344CB8AC3E}">
        <p14:creationId xmlns:p14="http://schemas.microsoft.com/office/powerpoint/2010/main" val="38622660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0280D7-518A-6C2F-CB19-6F4ACAEEA56F}"/>
              </a:ext>
            </a:extLst>
          </p:cNvPr>
          <p:cNvSpPr>
            <a:spLocks noGrp="1"/>
          </p:cNvSpPr>
          <p:nvPr>
            <p:ph type="title"/>
          </p:nvPr>
        </p:nvSpPr>
        <p:spPr>
          <a:xfrm>
            <a:off x="913063" y="901454"/>
            <a:ext cx="6679539" cy="937620"/>
          </a:xfrm>
        </p:spPr>
        <p:txBody>
          <a:bodyPr>
            <a:normAutofit fontScale="90000"/>
          </a:bodyPr>
          <a:lstStyle/>
          <a:p>
            <a:r>
              <a:rPr lang="en-IN" dirty="0"/>
              <a:t>Top 10 areas with most restaurants in Bangalore city</a:t>
            </a:r>
          </a:p>
        </p:txBody>
      </p:sp>
      <p:pic>
        <p:nvPicPr>
          <p:cNvPr id="5" name="Content Placeholder 4">
            <a:extLst>
              <a:ext uri="{FF2B5EF4-FFF2-40B4-BE49-F238E27FC236}">
                <a16:creationId xmlns:a16="http://schemas.microsoft.com/office/drawing/2014/main" id="{58E23FED-EBD9-7E87-7A72-4139AB81E72F}"/>
              </a:ext>
            </a:extLst>
          </p:cNvPr>
          <p:cNvPicPr>
            <a:picLocks noGrp="1" noChangeAspect="1"/>
          </p:cNvPicPr>
          <p:nvPr>
            <p:ph sz="quarter" idx="13"/>
          </p:nvPr>
        </p:nvPicPr>
        <p:blipFill>
          <a:blip r:embed="rId2"/>
          <a:stretch>
            <a:fillRect/>
          </a:stretch>
        </p:blipFill>
        <p:spPr>
          <a:xfrm>
            <a:off x="6527515" y="1839074"/>
            <a:ext cx="5400782" cy="3351501"/>
          </a:xfrm>
        </p:spPr>
      </p:pic>
      <p:sp>
        <p:nvSpPr>
          <p:cNvPr id="7" name="TextBox 6">
            <a:extLst>
              <a:ext uri="{FF2B5EF4-FFF2-40B4-BE49-F238E27FC236}">
                <a16:creationId xmlns:a16="http://schemas.microsoft.com/office/drawing/2014/main" id="{18241F5F-220C-C734-C78B-667520180B8C}"/>
              </a:ext>
            </a:extLst>
          </p:cNvPr>
          <p:cNvSpPr txBox="1"/>
          <p:nvPr/>
        </p:nvSpPr>
        <p:spPr>
          <a:xfrm>
            <a:off x="1202075" y="2424701"/>
            <a:ext cx="4335695" cy="2862322"/>
          </a:xfrm>
          <a:prstGeom prst="rect">
            <a:avLst/>
          </a:prstGeom>
          <a:noFill/>
        </p:spPr>
        <p:txBody>
          <a:bodyPr wrap="square" rtlCol="0">
            <a:spAutoFit/>
          </a:bodyPr>
          <a:lstStyle/>
          <a:p>
            <a:pPr marL="285750" indent="-285750">
              <a:buClr>
                <a:schemeClr val="accent5">
                  <a:lumMod val="75000"/>
                </a:schemeClr>
              </a:buClr>
              <a:buFont typeface="Avenir Next LT Pro Light" panose="020B0304020202020204" pitchFamily="34" charset="0"/>
              <a:buChar char="+"/>
            </a:pPr>
            <a:r>
              <a:rPr lang="en-IN" dirty="0"/>
              <a:t>Rohini with </a:t>
            </a:r>
            <a:r>
              <a:rPr lang="en-IN" b="1" dirty="0"/>
              <a:t>257</a:t>
            </a:r>
            <a:r>
              <a:rPr lang="en-IN" dirty="0"/>
              <a:t> restaurants </a:t>
            </a:r>
          </a:p>
          <a:p>
            <a:pPr marL="285750" indent="-285750">
              <a:buClr>
                <a:schemeClr val="accent5">
                  <a:lumMod val="75000"/>
                </a:schemeClr>
              </a:buClr>
              <a:buFont typeface="Avenir Next LT Pro Light" panose="020B0304020202020204" pitchFamily="34" charset="0"/>
              <a:buChar char="+"/>
            </a:pPr>
            <a:r>
              <a:rPr lang="en-IN" dirty="0"/>
              <a:t>Chembur with</a:t>
            </a:r>
            <a:r>
              <a:rPr lang="en-IN" b="1" dirty="0"/>
              <a:t> 208 </a:t>
            </a:r>
            <a:r>
              <a:rPr lang="en-IN" dirty="0"/>
              <a:t>restaurants</a:t>
            </a:r>
          </a:p>
          <a:p>
            <a:pPr marL="285750" indent="-285750">
              <a:buClr>
                <a:schemeClr val="accent5">
                  <a:lumMod val="75000"/>
                </a:schemeClr>
              </a:buClr>
              <a:buFont typeface="Avenir Next LT Pro Light" panose="020B0304020202020204" pitchFamily="34" charset="0"/>
              <a:buChar char="+"/>
            </a:pPr>
            <a:r>
              <a:rPr lang="en-IN" dirty="0"/>
              <a:t>Kothrud with </a:t>
            </a:r>
            <a:r>
              <a:rPr lang="en-IN" b="1" dirty="0"/>
              <a:t> 149 </a:t>
            </a:r>
            <a:r>
              <a:rPr lang="en-IN" dirty="0"/>
              <a:t>restaurants</a:t>
            </a:r>
          </a:p>
          <a:p>
            <a:pPr marL="285750" indent="-285750">
              <a:buClr>
                <a:schemeClr val="accent5">
                  <a:lumMod val="75000"/>
                </a:schemeClr>
              </a:buClr>
              <a:buFont typeface="Avenir Next LT Pro Light" panose="020B0304020202020204" pitchFamily="34" charset="0"/>
              <a:buChar char="+"/>
            </a:pPr>
            <a:r>
              <a:rPr lang="en-IN" dirty="0"/>
              <a:t>Andheri East with </a:t>
            </a:r>
            <a:r>
              <a:rPr lang="en-IN" b="1" dirty="0"/>
              <a:t>135 </a:t>
            </a:r>
            <a:r>
              <a:rPr lang="en-IN" dirty="0"/>
              <a:t>restaurants</a:t>
            </a:r>
          </a:p>
          <a:p>
            <a:pPr marL="285750" indent="-285750">
              <a:buClr>
                <a:schemeClr val="accent5">
                  <a:lumMod val="75000"/>
                </a:schemeClr>
              </a:buClr>
              <a:buFont typeface="Avenir Next LT Pro Light" panose="020B0304020202020204" pitchFamily="34" charset="0"/>
              <a:buChar char="+"/>
            </a:pPr>
            <a:r>
              <a:rPr lang="en-IN" dirty="0" err="1"/>
              <a:t>Navrangpura</a:t>
            </a:r>
            <a:r>
              <a:rPr lang="en-IN" dirty="0"/>
              <a:t> with </a:t>
            </a:r>
            <a:r>
              <a:rPr lang="en-IN" b="1" dirty="0"/>
              <a:t>132 </a:t>
            </a:r>
            <a:r>
              <a:rPr lang="en-IN" dirty="0"/>
              <a:t>restaurants</a:t>
            </a:r>
          </a:p>
          <a:p>
            <a:pPr marL="285750" indent="-285750">
              <a:buClr>
                <a:schemeClr val="accent5">
                  <a:lumMod val="75000"/>
                </a:schemeClr>
              </a:buClr>
              <a:buFont typeface="Avenir Next LT Pro Light" panose="020B0304020202020204" pitchFamily="34" charset="0"/>
              <a:buChar char="+"/>
            </a:pPr>
            <a:r>
              <a:rPr lang="en-IN" dirty="0"/>
              <a:t>Indiranagar with </a:t>
            </a:r>
            <a:r>
              <a:rPr lang="en-IN" b="1" dirty="0"/>
              <a:t>130 </a:t>
            </a:r>
            <a:r>
              <a:rPr lang="en-IN" dirty="0"/>
              <a:t>restaurants</a:t>
            </a:r>
          </a:p>
          <a:p>
            <a:pPr marL="285750" indent="-285750">
              <a:buClr>
                <a:schemeClr val="accent5">
                  <a:lumMod val="75000"/>
                </a:schemeClr>
              </a:buClr>
              <a:buFont typeface="Avenir Next LT Pro Light" panose="020B0304020202020204" pitchFamily="34" charset="0"/>
              <a:buChar char="+"/>
            </a:pPr>
            <a:r>
              <a:rPr lang="en-IN" dirty="0"/>
              <a:t>Kurla with </a:t>
            </a:r>
            <a:r>
              <a:rPr lang="en-IN" b="1" dirty="0"/>
              <a:t>129</a:t>
            </a:r>
            <a:r>
              <a:rPr lang="en-IN" dirty="0"/>
              <a:t> restaurants</a:t>
            </a:r>
          </a:p>
          <a:p>
            <a:pPr marL="285750" indent="-285750">
              <a:buClr>
                <a:schemeClr val="accent5">
                  <a:lumMod val="75000"/>
                </a:schemeClr>
              </a:buClr>
              <a:buFont typeface="Avenir Next LT Pro Light" panose="020B0304020202020204" pitchFamily="34" charset="0"/>
              <a:buChar char="+"/>
            </a:pPr>
            <a:r>
              <a:rPr lang="en-IN" dirty="0"/>
              <a:t>Koramangala with</a:t>
            </a:r>
            <a:r>
              <a:rPr lang="en-IN" b="1" dirty="0"/>
              <a:t> 124 </a:t>
            </a:r>
            <a:r>
              <a:rPr lang="en-IN" dirty="0"/>
              <a:t>restaurants</a:t>
            </a:r>
          </a:p>
          <a:p>
            <a:pPr marL="285750" indent="-285750">
              <a:buClr>
                <a:schemeClr val="accent5">
                  <a:lumMod val="75000"/>
                </a:schemeClr>
              </a:buClr>
              <a:buFont typeface="Avenir Next LT Pro Light" panose="020B0304020202020204" pitchFamily="34" charset="0"/>
              <a:buChar char="+"/>
            </a:pPr>
            <a:r>
              <a:rPr lang="en-IN" dirty="0" err="1"/>
              <a:t>Bidhannagar</a:t>
            </a:r>
            <a:r>
              <a:rPr lang="en-IN" dirty="0"/>
              <a:t> with </a:t>
            </a:r>
            <a:r>
              <a:rPr lang="en-IN" b="1" dirty="0"/>
              <a:t>123 </a:t>
            </a:r>
            <a:r>
              <a:rPr lang="en-IN" dirty="0"/>
              <a:t>restaurants</a:t>
            </a:r>
          </a:p>
          <a:p>
            <a:pPr marL="285750" indent="-285750">
              <a:buClr>
                <a:schemeClr val="accent5">
                  <a:lumMod val="75000"/>
                </a:schemeClr>
              </a:buClr>
              <a:buFont typeface="Avenir Next LT Pro Light" panose="020B0304020202020204" pitchFamily="34" charset="0"/>
              <a:buChar char="+"/>
            </a:pPr>
            <a:r>
              <a:rPr lang="en-IN" dirty="0" err="1"/>
              <a:t>Ashoknagar</a:t>
            </a:r>
            <a:r>
              <a:rPr lang="en-IN" dirty="0"/>
              <a:t> with </a:t>
            </a:r>
            <a:r>
              <a:rPr lang="en-IN" b="1" dirty="0"/>
              <a:t>118</a:t>
            </a:r>
            <a:r>
              <a:rPr lang="en-IN" dirty="0"/>
              <a:t> restaurants</a:t>
            </a:r>
          </a:p>
        </p:txBody>
      </p:sp>
    </p:spTree>
    <p:extLst>
      <p:ext uri="{BB962C8B-B14F-4D97-AF65-F5344CB8AC3E}">
        <p14:creationId xmlns:p14="http://schemas.microsoft.com/office/powerpoint/2010/main" val="18146927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B8F1D-BED7-FFC6-96DF-F7443C14C04B}"/>
              </a:ext>
            </a:extLst>
          </p:cNvPr>
          <p:cNvSpPr>
            <a:spLocks noGrp="1"/>
          </p:cNvSpPr>
          <p:nvPr>
            <p:ph type="title"/>
          </p:nvPr>
        </p:nvSpPr>
        <p:spPr>
          <a:xfrm>
            <a:off x="1517904" y="963099"/>
            <a:ext cx="9701730" cy="1280160"/>
          </a:xfrm>
        </p:spPr>
        <p:txBody>
          <a:bodyPr>
            <a:normAutofit fontScale="90000"/>
          </a:bodyPr>
          <a:lstStyle/>
          <a:p>
            <a:pPr marL="457200" rtl="0">
              <a:spcBef>
                <a:spcPts val="1200"/>
              </a:spcBef>
              <a:spcAft>
                <a:spcPts val="1200"/>
              </a:spcAft>
            </a:pPr>
            <a:r>
              <a:rPr lang="en-US" sz="1800" b="1" i="0" u="none" strike="noStrike" dirty="0">
                <a:solidFill>
                  <a:srgbClr val="000000"/>
                </a:solidFill>
                <a:effectLst/>
                <a:latin typeface="Arial" panose="020B0604020202020204" pitchFamily="34" charset="0"/>
              </a:rPr>
              <a:t> </a:t>
            </a:r>
            <a:r>
              <a:rPr lang="en-US" sz="2700" b="1" i="0" u="none" strike="noStrike" dirty="0">
                <a:solidFill>
                  <a:srgbClr val="000000"/>
                </a:solidFill>
                <a:effectLst/>
                <a:latin typeface="Arial" panose="020B0604020202020204" pitchFamily="34" charset="0"/>
              </a:rPr>
              <a:t>Most Popular Food Types Served by Swiggy Restaurants in Each City is American, Fast food, Continental, Beverages, Snacks, and Desserts.</a:t>
            </a:r>
            <a:br>
              <a:rPr lang="en-US" sz="3600" b="1" i="0" u="none" strike="noStrike" dirty="0">
                <a:solidFill>
                  <a:srgbClr val="000000"/>
                </a:solidFill>
                <a:effectLst/>
                <a:latin typeface="Arial" panose="020B0604020202020204" pitchFamily="34" charset="0"/>
              </a:rPr>
            </a:br>
            <a:br>
              <a:rPr lang="en-US" b="0" dirty="0">
                <a:effectLst/>
              </a:rPr>
            </a:br>
            <a:br>
              <a:rPr lang="en-US" dirty="0"/>
            </a:br>
            <a:endParaRPr lang="en-IN" dirty="0"/>
          </a:p>
        </p:txBody>
      </p:sp>
      <p:pic>
        <p:nvPicPr>
          <p:cNvPr id="5" name="Content Placeholder 4">
            <a:extLst>
              <a:ext uri="{FF2B5EF4-FFF2-40B4-BE49-F238E27FC236}">
                <a16:creationId xmlns:a16="http://schemas.microsoft.com/office/drawing/2014/main" id="{D4CFA9C9-DD9F-32BF-66D4-C3B17366598D}"/>
              </a:ext>
            </a:extLst>
          </p:cNvPr>
          <p:cNvPicPr>
            <a:picLocks noGrp="1" noChangeAspect="1"/>
          </p:cNvPicPr>
          <p:nvPr>
            <p:ph sz="quarter" idx="14"/>
          </p:nvPr>
        </p:nvPicPr>
        <p:blipFill>
          <a:blip r:embed="rId2"/>
          <a:stretch>
            <a:fillRect/>
          </a:stretch>
        </p:blipFill>
        <p:spPr>
          <a:xfrm>
            <a:off x="1530096" y="2373329"/>
            <a:ext cx="9701730" cy="4335695"/>
          </a:xfrm>
        </p:spPr>
      </p:pic>
    </p:spTree>
    <p:extLst>
      <p:ext uri="{BB962C8B-B14F-4D97-AF65-F5344CB8AC3E}">
        <p14:creationId xmlns:p14="http://schemas.microsoft.com/office/powerpoint/2010/main" val="38313231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41D6B-5F47-EC6C-6760-3A803222E52D}"/>
              </a:ext>
            </a:extLst>
          </p:cNvPr>
          <p:cNvSpPr>
            <a:spLocks noGrp="1"/>
          </p:cNvSpPr>
          <p:nvPr>
            <p:ph type="title"/>
          </p:nvPr>
        </p:nvSpPr>
        <p:spPr>
          <a:xfrm>
            <a:off x="886968" y="1014469"/>
            <a:ext cx="9515205" cy="1030087"/>
          </a:xfrm>
        </p:spPr>
        <p:txBody>
          <a:bodyPr>
            <a:noAutofit/>
          </a:bodyPr>
          <a:lstStyle/>
          <a:p>
            <a:r>
              <a:rPr lang="en-US" b="1" i="0" u="none" strike="noStrike" dirty="0">
                <a:solidFill>
                  <a:srgbClr val="000000"/>
                </a:solidFill>
                <a:effectLst/>
                <a:latin typeface="Arial" panose="020B0604020202020204" pitchFamily="34" charset="0"/>
              </a:rPr>
              <a:t>Top Rated Swiggy Restaurants (In Percentage)</a:t>
            </a:r>
            <a:endParaRPr lang="en-IN" dirty="0"/>
          </a:p>
        </p:txBody>
      </p:sp>
      <p:pic>
        <p:nvPicPr>
          <p:cNvPr id="6" name="Content Placeholder 5">
            <a:extLst>
              <a:ext uri="{FF2B5EF4-FFF2-40B4-BE49-F238E27FC236}">
                <a16:creationId xmlns:a16="http://schemas.microsoft.com/office/drawing/2014/main" id="{CBD7124F-9361-618A-3163-42EC83E2793A}"/>
              </a:ext>
            </a:extLst>
          </p:cNvPr>
          <p:cNvPicPr>
            <a:picLocks noGrp="1" noChangeAspect="1"/>
          </p:cNvPicPr>
          <p:nvPr>
            <p:ph sz="quarter" idx="15"/>
          </p:nvPr>
        </p:nvPicPr>
        <p:blipFill>
          <a:blip r:embed="rId2"/>
          <a:stretch>
            <a:fillRect/>
          </a:stretch>
        </p:blipFill>
        <p:spPr>
          <a:xfrm>
            <a:off x="4985661" y="2044556"/>
            <a:ext cx="6819346" cy="3859882"/>
          </a:xfrm>
        </p:spPr>
      </p:pic>
      <p:sp>
        <p:nvSpPr>
          <p:cNvPr id="7" name="TextBox 6">
            <a:extLst>
              <a:ext uri="{FF2B5EF4-FFF2-40B4-BE49-F238E27FC236}">
                <a16:creationId xmlns:a16="http://schemas.microsoft.com/office/drawing/2014/main" id="{603810D2-BF55-53C6-F6FA-7A62A41EEAC6}"/>
              </a:ext>
            </a:extLst>
          </p:cNvPr>
          <p:cNvSpPr txBox="1"/>
          <p:nvPr/>
        </p:nvSpPr>
        <p:spPr>
          <a:xfrm>
            <a:off x="215757" y="1904035"/>
            <a:ext cx="4859677" cy="3693319"/>
          </a:xfrm>
          <a:prstGeom prst="rect">
            <a:avLst/>
          </a:prstGeom>
          <a:noFill/>
        </p:spPr>
        <p:txBody>
          <a:bodyPr wrap="square" rtlCol="0">
            <a:spAutoFit/>
          </a:bodyPr>
          <a:lstStyle/>
          <a:p>
            <a:pPr marL="285750" indent="-285750">
              <a:buClr>
                <a:schemeClr val="accent5">
                  <a:lumMod val="75000"/>
                </a:schemeClr>
              </a:buClr>
              <a:buFont typeface="Consolas" panose="020B0609020204030204" pitchFamily="49" charset="0"/>
              <a:buChar char="+"/>
            </a:pPr>
            <a:r>
              <a:rPr lang="en-IN" b="0" dirty="0">
                <a:solidFill>
                  <a:srgbClr val="000000"/>
                </a:solidFill>
                <a:effectLst/>
                <a:latin typeface="Consolas" panose="020B0609020204030204" pitchFamily="49" charset="0"/>
              </a:rPr>
              <a:t>TOP RATED RESTAURANTS = </a:t>
            </a:r>
          </a:p>
          <a:p>
            <a:r>
              <a:rPr lang="en-IN" b="0" dirty="0">
                <a:solidFill>
                  <a:srgbClr val="000000"/>
                </a:solidFill>
                <a:effectLst/>
                <a:latin typeface="Consolas" panose="020B0609020204030204" pitchFamily="49" charset="0"/>
              </a:rPr>
              <a:t>    </a:t>
            </a:r>
            <a:r>
              <a:rPr lang="en-IN" b="0" dirty="0">
                <a:solidFill>
                  <a:srgbClr val="3165BB"/>
                </a:solidFill>
                <a:effectLst/>
                <a:latin typeface="Consolas" panose="020B0609020204030204" pitchFamily="49" charset="0"/>
              </a:rPr>
              <a:t>DIVIDE</a:t>
            </a:r>
            <a:r>
              <a:rPr lang="en-IN" b="0" dirty="0">
                <a:solidFill>
                  <a:srgbClr val="000000"/>
                </a:solidFill>
                <a:effectLst/>
                <a:latin typeface="Consolas" panose="020B0609020204030204" pitchFamily="49" charset="0"/>
              </a:rPr>
              <a:t>(</a:t>
            </a:r>
          </a:p>
          <a:p>
            <a:r>
              <a:rPr lang="en-IN" b="0" dirty="0">
                <a:solidFill>
                  <a:srgbClr val="000000"/>
                </a:solidFill>
                <a:effectLst/>
                <a:latin typeface="Consolas" panose="020B0609020204030204" pitchFamily="49" charset="0"/>
              </a:rPr>
              <a:t>        </a:t>
            </a:r>
            <a:r>
              <a:rPr lang="en-IN" b="0" dirty="0">
                <a:solidFill>
                  <a:srgbClr val="3165BB"/>
                </a:solidFill>
                <a:effectLst/>
                <a:latin typeface="Consolas" panose="020B0609020204030204" pitchFamily="49" charset="0"/>
              </a:rPr>
              <a:t>COUNTROWS</a:t>
            </a:r>
            <a:r>
              <a:rPr lang="en-IN" b="0" dirty="0">
                <a:solidFill>
                  <a:srgbClr val="000000"/>
                </a:solidFill>
                <a:effectLst/>
                <a:latin typeface="Consolas" panose="020B0609020204030204" pitchFamily="49" charset="0"/>
              </a:rPr>
              <a:t>(</a:t>
            </a:r>
            <a:r>
              <a:rPr lang="en-IN" b="0" dirty="0">
                <a:solidFill>
                  <a:srgbClr val="3165BB"/>
                </a:solidFill>
                <a:effectLst/>
                <a:latin typeface="Consolas" panose="020B0609020204030204" pitchFamily="49" charset="0"/>
              </a:rPr>
              <a:t>FILTER</a:t>
            </a:r>
            <a:r>
              <a:rPr lang="en-IN" b="0" dirty="0">
                <a:solidFill>
                  <a:srgbClr val="000000"/>
                </a:solidFill>
                <a:effectLst/>
                <a:latin typeface="Consolas" panose="020B0609020204030204" pitchFamily="49" charset="0"/>
              </a:rPr>
              <a:t>('</a:t>
            </a:r>
            <a:r>
              <a:rPr lang="en-IN" b="0" dirty="0" err="1">
                <a:solidFill>
                  <a:srgbClr val="000000"/>
                </a:solidFill>
                <a:effectLst/>
                <a:latin typeface="Consolas" panose="020B0609020204030204" pitchFamily="49" charset="0"/>
              </a:rPr>
              <a:t>swiggy</a:t>
            </a:r>
            <a:r>
              <a:rPr lang="en-IN" b="0" dirty="0">
                <a:solidFill>
                  <a:srgbClr val="000000"/>
                </a:solidFill>
                <a:effectLst/>
                <a:latin typeface="Consolas" panose="020B0609020204030204" pitchFamily="49" charset="0"/>
              </a:rPr>
              <a:t> - </a:t>
            </a:r>
            <a:r>
              <a:rPr lang="en-IN" b="0" dirty="0" err="1">
                <a:solidFill>
                  <a:srgbClr val="000000"/>
                </a:solidFill>
                <a:effectLst/>
                <a:latin typeface="Consolas" panose="020B0609020204030204" pitchFamily="49" charset="0"/>
              </a:rPr>
              <a:t>swiggy</a:t>
            </a:r>
            <a:r>
              <a:rPr lang="en-IN" b="0" dirty="0">
                <a:solidFill>
                  <a:srgbClr val="000000"/>
                </a:solidFill>
                <a:effectLst/>
                <a:latin typeface="Consolas" panose="020B0609020204030204" pitchFamily="49" charset="0"/>
              </a:rPr>
              <a:t> csv </a:t>
            </a:r>
            <a:r>
              <a:rPr lang="en-IN" b="0" dirty="0" err="1">
                <a:solidFill>
                  <a:srgbClr val="000000"/>
                </a:solidFill>
                <a:effectLst/>
                <a:latin typeface="Consolas" panose="020B0609020204030204" pitchFamily="49" charset="0"/>
              </a:rPr>
              <a:t>csv</a:t>
            </a:r>
            <a:r>
              <a:rPr lang="en-IN" b="0" dirty="0">
                <a:solidFill>
                  <a:srgbClr val="000000"/>
                </a:solidFill>
                <a:effectLst/>
                <a:latin typeface="Consolas" panose="020B0609020204030204" pitchFamily="49" charset="0"/>
              </a:rPr>
              <a:t>', '</a:t>
            </a:r>
            <a:r>
              <a:rPr lang="en-IN" b="0" dirty="0" err="1">
                <a:solidFill>
                  <a:srgbClr val="000000"/>
                </a:solidFill>
                <a:effectLst/>
                <a:latin typeface="Consolas" panose="020B0609020204030204" pitchFamily="49" charset="0"/>
              </a:rPr>
              <a:t>swiggy</a:t>
            </a:r>
            <a:r>
              <a:rPr lang="en-IN" b="0" dirty="0">
                <a:solidFill>
                  <a:srgbClr val="000000"/>
                </a:solidFill>
                <a:effectLst/>
                <a:latin typeface="Consolas" panose="020B0609020204030204" pitchFamily="49" charset="0"/>
              </a:rPr>
              <a:t> - </a:t>
            </a:r>
            <a:r>
              <a:rPr lang="en-IN" b="0" dirty="0" err="1">
                <a:solidFill>
                  <a:srgbClr val="000000"/>
                </a:solidFill>
                <a:effectLst/>
                <a:latin typeface="Consolas" panose="020B0609020204030204" pitchFamily="49" charset="0"/>
              </a:rPr>
              <a:t>swiggy</a:t>
            </a:r>
            <a:r>
              <a:rPr lang="en-IN" b="0" dirty="0">
                <a:solidFill>
                  <a:srgbClr val="000000"/>
                </a:solidFill>
                <a:effectLst/>
                <a:latin typeface="Consolas" panose="020B0609020204030204" pitchFamily="49" charset="0"/>
              </a:rPr>
              <a:t> csv csv'[</a:t>
            </a:r>
            <a:r>
              <a:rPr lang="en-IN" b="0" dirty="0" err="1">
                <a:solidFill>
                  <a:srgbClr val="000000"/>
                </a:solidFill>
                <a:effectLst/>
                <a:latin typeface="Consolas" panose="020B0609020204030204" pitchFamily="49" charset="0"/>
              </a:rPr>
              <a:t>Avg</a:t>
            </a:r>
            <a:r>
              <a:rPr lang="en-IN" b="0" dirty="0">
                <a:solidFill>
                  <a:srgbClr val="000000"/>
                </a:solidFill>
                <a:effectLst/>
                <a:latin typeface="Consolas" panose="020B0609020204030204" pitchFamily="49" charset="0"/>
              </a:rPr>
              <a:t> ratings] &gt;= </a:t>
            </a:r>
            <a:r>
              <a:rPr lang="en-IN" b="0" dirty="0">
                <a:solidFill>
                  <a:srgbClr val="098658"/>
                </a:solidFill>
                <a:effectLst/>
                <a:latin typeface="Consolas" panose="020B0609020204030204" pitchFamily="49" charset="0"/>
              </a:rPr>
              <a:t>4.5</a:t>
            </a:r>
            <a:r>
              <a:rPr lang="en-IN" b="0" dirty="0">
                <a:solidFill>
                  <a:srgbClr val="000000"/>
                </a:solidFill>
                <a:effectLst/>
                <a:latin typeface="Consolas" panose="020B0609020204030204" pitchFamily="49" charset="0"/>
              </a:rPr>
              <a:t>)),</a:t>
            </a:r>
          </a:p>
          <a:p>
            <a:r>
              <a:rPr lang="en-IN" b="0" dirty="0">
                <a:solidFill>
                  <a:srgbClr val="000000"/>
                </a:solidFill>
                <a:effectLst/>
                <a:latin typeface="Consolas" panose="020B0609020204030204" pitchFamily="49" charset="0"/>
              </a:rPr>
              <a:t>        </a:t>
            </a:r>
            <a:r>
              <a:rPr lang="en-IN" b="0" dirty="0">
                <a:solidFill>
                  <a:srgbClr val="3165BB"/>
                </a:solidFill>
                <a:effectLst/>
                <a:latin typeface="Consolas" panose="020B0609020204030204" pitchFamily="49" charset="0"/>
              </a:rPr>
              <a:t>COUNTROWS</a:t>
            </a:r>
            <a:r>
              <a:rPr lang="en-IN" b="0" dirty="0">
                <a:solidFill>
                  <a:srgbClr val="000000"/>
                </a:solidFill>
                <a:effectLst/>
                <a:latin typeface="Consolas" panose="020B0609020204030204" pitchFamily="49" charset="0"/>
              </a:rPr>
              <a:t>('</a:t>
            </a:r>
            <a:r>
              <a:rPr lang="en-IN" b="0" dirty="0" err="1">
                <a:solidFill>
                  <a:srgbClr val="000000"/>
                </a:solidFill>
                <a:effectLst/>
                <a:latin typeface="Consolas" panose="020B0609020204030204" pitchFamily="49" charset="0"/>
              </a:rPr>
              <a:t>swiggy</a:t>
            </a:r>
            <a:r>
              <a:rPr lang="en-IN" b="0" dirty="0">
                <a:solidFill>
                  <a:srgbClr val="000000"/>
                </a:solidFill>
                <a:effectLst/>
                <a:latin typeface="Consolas" panose="020B0609020204030204" pitchFamily="49" charset="0"/>
              </a:rPr>
              <a:t> - </a:t>
            </a:r>
            <a:r>
              <a:rPr lang="en-IN" b="0" dirty="0" err="1">
                <a:solidFill>
                  <a:srgbClr val="000000"/>
                </a:solidFill>
                <a:effectLst/>
                <a:latin typeface="Consolas" panose="020B0609020204030204" pitchFamily="49" charset="0"/>
              </a:rPr>
              <a:t>swiggy</a:t>
            </a:r>
            <a:r>
              <a:rPr lang="en-IN" b="0" dirty="0">
                <a:solidFill>
                  <a:srgbClr val="000000"/>
                </a:solidFill>
                <a:effectLst/>
                <a:latin typeface="Consolas" panose="020B0609020204030204" pitchFamily="49" charset="0"/>
              </a:rPr>
              <a:t> csv csv')</a:t>
            </a:r>
          </a:p>
          <a:p>
            <a:r>
              <a:rPr lang="en-IN" b="0" dirty="0">
                <a:solidFill>
                  <a:srgbClr val="000000"/>
                </a:solidFill>
                <a:effectLst/>
                <a:latin typeface="Consolas" panose="020B0609020204030204" pitchFamily="49" charset="0"/>
              </a:rPr>
              <a:t>    ) * </a:t>
            </a:r>
            <a:r>
              <a:rPr lang="en-IN" b="0" dirty="0">
                <a:solidFill>
                  <a:srgbClr val="098658"/>
                </a:solidFill>
                <a:effectLst/>
                <a:latin typeface="Consolas" panose="020B0609020204030204" pitchFamily="49" charset="0"/>
              </a:rPr>
              <a:t>100</a:t>
            </a:r>
          </a:p>
          <a:p>
            <a:pPr marL="285750" indent="-285750">
              <a:buClr>
                <a:schemeClr val="accent5">
                  <a:lumMod val="75000"/>
                </a:schemeClr>
              </a:buClr>
              <a:buFont typeface="Consolas" panose="020B0609020204030204" pitchFamily="49" charset="0"/>
              <a:buChar char="+"/>
            </a:pPr>
            <a:r>
              <a:rPr lang="en-IN" dirty="0">
                <a:solidFill>
                  <a:srgbClr val="098658"/>
                </a:solidFill>
                <a:latin typeface="Consolas" panose="020B0609020204030204" pitchFamily="49" charset="0"/>
              </a:rPr>
              <a:t>I used this formula in the new measure to derive the top-rated </a:t>
            </a:r>
            <a:r>
              <a:rPr lang="en-IN" dirty="0" err="1">
                <a:solidFill>
                  <a:srgbClr val="098658"/>
                </a:solidFill>
                <a:latin typeface="Consolas" panose="020B0609020204030204" pitchFamily="49" charset="0"/>
              </a:rPr>
              <a:t>swiggy</a:t>
            </a:r>
            <a:r>
              <a:rPr lang="en-IN" dirty="0">
                <a:solidFill>
                  <a:srgbClr val="098658"/>
                </a:solidFill>
                <a:latin typeface="Consolas" panose="020B0609020204030204" pitchFamily="49" charset="0"/>
              </a:rPr>
              <a:t> restaurants in percentage.</a:t>
            </a:r>
            <a:endParaRPr lang="en-IN" b="0" dirty="0">
              <a:solidFill>
                <a:srgbClr val="098658"/>
              </a:solidFill>
              <a:effectLst/>
              <a:latin typeface="Consolas" panose="020B0609020204030204" pitchFamily="49" charset="0"/>
            </a:endParaRPr>
          </a:p>
          <a:p>
            <a:endParaRPr lang="en-IN" b="0" dirty="0">
              <a:solidFill>
                <a:srgbClr val="000000"/>
              </a:solidFill>
              <a:effectLst/>
              <a:latin typeface="Consolas" panose="020B0609020204030204" pitchFamily="49" charset="0"/>
            </a:endParaRPr>
          </a:p>
          <a:p>
            <a:endParaRPr lang="en-IN" dirty="0"/>
          </a:p>
        </p:txBody>
      </p:sp>
    </p:spTree>
    <p:extLst>
      <p:ext uri="{BB962C8B-B14F-4D97-AF65-F5344CB8AC3E}">
        <p14:creationId xmlns:p14="http://schemas.microsoft.com/office/powerpoint/2010/main" val="6534244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0D99FF-4B9B-8B86-C6D9-B969D3325B2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67B6F3-49CD-7E0F-29D8-E4D7074BF661}"/>
              </a:ext>
            </a:extLst>
          </p:cNvPr>
          <p:cNvSpPr>
            <a:spLocks noGrp="1"/>
          </p:cNvSpPr>
          <p:nvPr>
            <p:ph type="title"/>
          </p:nvPr>
        </p:nvSpPr>
        <p:spPr>
          <a:xfrm>
            <a:off x="1106688" y="850083"/>
            <a:ext cx="9711750" cy="917072"/>
          </a:xfrm>
        </p:spPr>
        <p:txBody>
          <a:bodyPr>
            <a:normAutofit fontScale="90000"/>
          </a:bodyPr>
          <a:lstStyle/>
          <a:p>
            <a:pPr marL="457200" rtl="0">
              <a:spcBef>
                <a:spcPts val="1200"/>
              </a:spcBef>
              <a:spcAft>
                <a:spcPts val="1200"/>
              </a:spcAft>
            </a:pPr>
            <a:r>
              <a:rPr lang="en-US" sz="1800" b="1" i="0" u="none" strike="noStrike" dirty="0">
                <a:solidFill>
                  <a:srgbClr val="000000"/>
                </a:solidFill>
                <a:effectLst/>
                <a:latin typeface="Arial" panose="020B0604020202020204" pitchFamily="34" charset="0"/>
              </a:rPr>
              <a:t> </a:t>
            </a:r>
            <a:r>
              <a:rPr lang="en-US" sz="3600" b="1" i="0" u="none" strike="noStrike" dirty="0">
                <a:solidFill>
                  <a:srgbClr val="000000"/>
                </a:solidFill>
                <a:effectLst/>
                <a:latin typeface="Arial" panose="020B0604020202020204" pitchFamily="34" charset="0"/>
              </a:rPr>
              <a:t>Correlation of Factors Affecting Average Rating</a:t>
            </a:r>
            <a:br>
              <a:rPr lang="en-US" sz="3600" b="0" dirty="0">
                <a:effectLst/>
              </a:rPr>
            </a:br>
            <a:br>
              <a:rPr lang="en-US" dirty="0"/>
            </a:br>
            <a:endParaRPr lang="en-IN" dirty="0"/>
          </a:p>
        </p:txBody>
      </p:sp>
      <p:pic>
        <p:nvPicPr>
          <p:cNvPr id="4" name="Content Placeholder 3" descr="A screen shot of a graph">
            <a:extLst>
              <a:ext uri="{FF2B5EF4-FFF2-40B4-BE49-F238E27FC236}">
                <a16:creationId xmlns:a16="http://schemas.microsoft.com/office/drawing/2014/main" id="{DD0F9668-0DC3-EE4F-85FE-4245FB2FE8E5}"/>
              </a:ext>
            </a:extLst>
          </p:cNvPr>
          <p:cNvPicPr>
            <a:picLocks noGrp="1" noChangeAspect="1"/>
          </p:cNvPicPr>
          <p:nvPr>
            <p:ph sz="quarter" idx="14"/>
          </p:nvPr>
        </p:nvPicPr>
        <p:blipFill>
          <a:blip r:embed="rId2"/>
          <a:stretch>
            <a:fillRect/>
          </a:stretch>
        </p:blipFill>
        <p:spPr>
          <a:xfrm>
            <a:off x="933236" y="1633590"/>
            <a:ext cx="10325528" cy="4746662"/>
          </a:xfrm>
        </p:spPr>
      </p:pic>
    </p:spTree>
    <p:extLst>
      <p:ext uri="{BB962C8B-B14F-4D97-AF65-F5344CB8AC3E}">
        <p14:creationId xmlns:p14="http://schemas.microsoft.com/office/powerpoint/2010/main" val="37395701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A4F0DF-934A-5354-C221-8295F8EBE6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8E2B555-8C70-6C38-03E3-535092D93488}"/>
              </a:ext>
            </a:extLst>
          </p:cNvPr>
          <p:cNvSpPr>
            <a:spLocks noGrp="1"/>
          </p:cNvSpPr>
          <p:nvPr>
            <p:ph type="title"/>
          </p:nvPr>
        </p:nvSpPr>
        <p:spPr>
          <a:xfrm>
            <a:off x="499975" y="944208"/>
            <a:ext cx="11305032" cy="1030087"/>
          </a:xfrm>
        </p:spPr>
        <p:txBody>
          <a:bodyPr>
            <a:noAutofit/>
          </a:bodyPr>
          <a:lstStyle/>
          <a:p>
            <a:r>
              <a:rPr lang="en-US" b="1" i="0" u="none" strike="noStrike" dirty="0">
                <a:solidFill>
                  <a:srgbClr val="000000"/>
                </a:solidFill>
                <a:effectLst/>
                <a:latin typeface="Arial" panose="020B0604020202020204" pitchFamily="34" charset="0"/>
              </a:rPr>
              <a:t>Correlation Between Restaurant Price and Average Rating</a:t>
            </a:r>
            <a:endParaRPr lang="en-IN" dirty="0"/>
          </a:p>
        </p:txBody>
      </p:sp>
      <p:pic>
        <p:nvPicPr>
          <p:cNvPr id="8" name="Content Placeholder 7">
            <a:extLst>
              <a:ext uri="{FF2B5EF4-FFF2-40B4-BE49-F238E27FC236}">
                <a16:creationId xmlns:a16="http://schemas.microsoft.com/office/drawing/2014/main" id="{4FF715CC-FA56-8B82-2BE1-4A38341FE921}"/>
              </a:ext>
            </a:extLst>
          </p:cNvPr>
          <p:cNvPicPr>
            <a:picLocks noGrp="1" noChangeAspect="1"/>
          </p:cNvPicPr>
          <p:nvPr>
            <p:ph sz="quarter" idx="15"/>
          </p:nvPr>
        </p:nvPicPr>
        <p:blipFill>
          <a:blip r:embed="rId2"/>
          <a:stretch>
            <a:fillRect/>
          </a:stretch>
        </p:blipFill>
        <p:spPr>
          <a:xfrm>
            <a:off x="135160" y="1643866"/>
            <a:ext cx="11762314" cy="5214134"/>
          </a:xfrm>
        </p:spPr>
      </p:pic>
    </p:spTree>
    <p:extLst>
      <p:ext uri="{BB962C8B-B14F-4D97-AF65-F5344CB8AC3E}">
        <p14:creationId xmlns:p14="http://schemas.microsoft.com/office/powerpoint/2010/main" val="22442486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3DB217-0B14-111D-F38F-8D5AAA7767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86FBB1-F190-7B93-1B24-9D552188E552}"/>
              </a:ext>
            </a:extLst>
          </p:cNvPr>
          <p:cNvSpPr>
            <a:spLocks noGrp="1"/>
          </p:cNvSpPr>
          <p:nvPr>
            <p:ph type="title"/>
          </p:nvPr>
        </p:nvSpPr>
        <p:spPr>
          <a:xfrm>
            <a:off x="1106688" y="850083"/>
            <a:ext cx="9711750" cy="588298"/>
          </a:xfrm>
        </p:spPr>
        <p:txBody>
          <a:bodyPr>
            <a:normAutofit/>
          </a:bodyPr>
          <a:lstStyle/>
          <a:p>
            <a:pPr marL="457200" rtl="0">
              <a:spcBef>
                <a:spcPts val="1200"/>
              </a:spcBef>
              <a:spcAft>
                <a:spcPts val="1200"/>
              </a:spcAft>
            </a:pPr>
            <a:r>
              <a:rPr lang="en-IN" b="1" i="0" u="none" strike="noStrike" dirty="0">
                <a:solidFill>
                  <a:srgbClr val="000000"/>
                </a:solidFill>
                <a:effectLst/>
                <a:latin typeface="Arial" panose="020B0604020202020204" pitchFamily="34" charset="0"/>
              </a:rPr>
              <a:t>City-wise Restaurant Count</a:t>
            </a:r>
            <a:endParaRPr lang="en-IN" dirty="0"/>
          </a:p>
        </p:txBody>
      </p:sp>
      <p:pic>
        <p:nvPicPr>
          <p:cNvPr id="7" name="Content Placeholder 6">
            <a:extLst>
              <a:ext uri="{FF2B5EF4-FFF2-40B4-BE49-F238E27FC236}">
                <a16:creationId xmlns:a16="http://schemas.microsoft.com/office/drawing/2014/main" id="{01144CD3-6152-D164-1939-C9525E3F0215}"/>
              </a:ext>
            </a:extLst>
          </p:cNvPr>
          <p:cNvPicPr>
            <a:picLocks noGrp="1" noChangeAspect="1"/>
          </p:cNvPicPr>
          <p:nvPr>
            <p:ph sz="quarter" idx="14"/>
          </p:nvPr>
        </p:nvPicPr>
        <p:blipFill>
          <a:blip r:embed="rId2"/>
          <a:stretch>
            <a:fillRect/>
          </a:stretch>
        </p:blipFill>
        <p:spPr>
          <a:xfrm>
            <a:off x="1312169" y="1541122"/>
            <a:ext cx="9567662" cy="4880225"/>
          </a:xfrm>
        </p:spPr>
      </p:pic>
    </p:spTree>
    <p:extLst>
      <p:ext uri="{BB962C8B-B14F-4D97-AF65-F5344CB8AC3E}">
        <p14:creationId xmlns:p14="http://schemas.microsoft.com/office/powerpoint/2010/main" val="33980897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CF172-3947-42CE-B33F-43FB799FDB5E}"/>
              </a:ext>
            </a:extLst>
          </p:cNvPr>
          <p:cNvSpPr>
            <a:spLocks noGrp="1"/>
          </p:cNvSpPr>
          <p:nvPr>
            <p:ph type="title"/>
          </p:nvPr>
        </p:nvSpPr>
        <p:spPr>
          <a:xfrm>
            <a:off x="758952" y="1517904"/>
            <a:ext cx="4114800" cy="4572000"/>
          </a:xfrm>
        </p:spPr>
        <p:txBody>
          <a:bodyPr/>
          <a:lstStyle/>
          <a:p>
            <a:r>
              <a:rPr lang="en-US" dirty="0"/>
              <a:t>Agenda</a:t>
            </a:r>
          </a:p>
        </p:txBody>
      </p:sp>
      <p:sp>
        <p:nvSpPr>
          <p:cNvPr id="3" name="Content Placeholder 2">
            <a:extLst>
              <a:ext uri="{FF2B5EF4-FFF2-40B4-BE49-F238E27FC236}">
                <a16:creationId xmlns:a16="http://schemas.microsoft.com/office/drawing/2014/main" id="{F2F14772-A1EE-4EA8-8C5D-46383706A557}"/>
              </a:ext>
            </a:extLst>
          </p:cNvPr>
          <p:cNvSpPr>
            <a:spLocks noGrp="1"/>
          </p:cNvSpPr>
          <p:nvPr>
            <p:ph sz="quarter" idx="13"/>
          </p:nvPr>
        </p:nvSpPr>
        <p:spPr>
          <a:xfrm>
            <a:off x="6096000" y="1517904"/>
            <a:ext cx="5212080" cy="4572000"/>
          </a:xfrm>
        </p:spPr>
        <p:txBody>
          <a:bodyPr>
            <a:normAutofit/>
          </a:bodyPr>
          <a:lstStyle/>
          <a:p>
            <a:r>
              <a:rPr lang="en-US" dirty="0"/>
              <a:t>About Swiggy</a:t>
            </a:r>
          </a:p>
          <a:p>
            <a:r>
              <a:rPr lang="en-US" dirty="0"/>
              <a:t>Market Overview</a:t>
            </a:r>
          </a:p>
          <a:p>
            <a:r>
              <a:rPr lang="en-US" dirty="0"/>
              <a:t>Analysis and Insights</a:t>
            </a:r>
          </a:p>
          <a:p>
            <a:r>
              <a:rPr lang="en-US" dirty="0"/>
              <a:t>Dashboard</a:t>
            </a:r>
          </a:p>
          <a:p>
            <a:r>
              <a:rPr lang="en-US" dirty="0"/>
              <a:t>Business Recommendations</a:t>
            </a:r>
          </a:p>
        </p:txBody>
      </p:sp>
    </p:spTree>
    <p:extLst>
      <p:ext uri="{BB962C8B-B14F-4D97-AF65-F5344CB8AC3E}">
        <p14:creationId xmlns:p14="http://schemas.microsoft.com/office/powerpoint/2010/main" val="32605029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DE6C8-BEE3-CEB6-2B8E-A7084F0379BF}"/>
              </a:ext>
            </a:extLst>
          </p:cNvPr>
          <p:cNvSpPr>
            <a:spLocks noGrp="1"/>
          </p:cNvSpPr>
          <p:nvPr>
            <p:ph type="title"/>
          </p:nvPr>
        </p:nvSpPr>
        <p:spPr>
          <a:xfrm>
            <a:off x="758952" y="171990"/>
            <a:ext cx="10424160" cy="413638"/>
          </a:xfrm>
        </p:spPr>
        <p:txBody>
          <a:bodyPr>
            <a:normAutofit fontScale="90000"/>
          </a:bodyPr>
          <a:lstStyle/>
          <a:p>
            <a:r>
              <a:rPr lang="en-US" dirty="0"/>
              <a:t>DASHBOARD 1</a:t>
            </a:r>
            <a:endParaRPr lang="en-IN" dirty="0"/>
          </a:p>
        </p:txBody>
      </p:sp>
      <p:pic>
        <p:nvPicPr>
          <p:cNvPr id="6" name="Content Placeholder 5" descr="A screenshot of a computer">
            <a:extLst>
              <a:ext uri="{FF2B5EF4-FFF2-40B4-BE49-F238E27FC236}">
                <a16:creationId xmlns:a16="http://schemas.microsoft.com/office/drawing/2014/main" id="{57F1BE30-D231-4D20-A646-921885FD1D40}"/>
              </a:ext>
            </a:extLst>
          </p:cNvPr>
          <p:cNvPicPr>
            <a:picLocks noGrp="1" noChangeAspect="1"/>
          </p:cNvPicPr>
          <p:nvPr>
            <p:ph sz="quarter" idx="14"/>
          </p:nvPr>
        </p:nvPicPr>
        <p:blipFill>
          <a:blip r:embed="rId2"/>
          <a:stretch>
            <a:fillRect/>
          </a:stretch>
        </p:blipFill>
        <p:spPr>
          <a:xfrm>
            <a:off x="513708" y="824949"/>
            <a:ext cx="10818688" cy="5945721"/>
          </a:xfrm>
        </p:spPr>
      </p:pic>
    </p:spTree>
    <p:extLst>
      <p:ext uri="{BB962C8B-B14F-4D97-AF65-F5344CB8AC3E}">
        <p14:creationId xmlns:p14="http://schemas.microsoft.com/office/powerpoint/2010/main" val="29003383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077BE-8347-20C3-21D4-5C6621865457}"/>
              </a:ext>
            </a:extLst>
          </p:cNvPr>
          <p:cNvSpPr>
            <a:spLocks noGrp="1"/>
          </p:cNvSpPr>
          <p:nvPr>
            <p:ph type="title"/>
          </p:nvPr>
        </p:nvSpPr>
        <p:spPr>
          <a:xfrm>
            <a:off x="1250776" y="911729"/>
            <a:ext cx="9144000" cy="588298"/>
          </a:xfrm>
        </p:spPr>
        <p:txBody>
          <a:bodyPr>
            <a:normAutofit/>
          </a:bodyPr>
          <a:lstStyle/>
          <a:p>
            <a:r>
              <a:rPr lang="en-IN" b="1" i="0" u="none" strike="noStrike" dirty="0">
                <a:solidFill>
                  <a:srgbClr val="000000"/>
                </a:solidFill>
                <a:effectLst/>
                <a:latin typeface="Arial" panose="020B0604020202020204" pitchFamily="34" charset="0"/>
              </a:rPr>
              <a:t>Price Analysis</a:t>
            </a:r>
            <a:endParaRPr lang="en-IN" dirty="0"/>
          </a:p>
        </p:txBody>
      </p:sp>
      <p:pic>
        <p:nvPicPr>
          <p:cNvPr id="5" name="Content Placeholder 4" descr="A graph showing a graph&#10;&#10;Description automatically generated">
            <a:extLst>
              <a:ext uri="{FF2B5EF4-FFF2-40B4-BE49-F238E27FC236}">
                <a16:creationId xmlns:a16="http://schemas.microsoft.com/office/drawing/2014/main" id="{1344E4CF-D9D3-2C47-4FCF-BCA775ADABD1}"/>
              </a:ext>
            </a:extLst>
          </p:cNvPr>
          <p:cNvPicPr>
            <a:picLocks noGrp="1" noChangeAspect="1"/>
          </p:cNvPicPr>
          <p:nvPr>
            <p:ph idx="1"/>
          </p:nvPr>
        </p:nvPicPr>
        <p:blipFill>
          <a:blip r:embed="rId2"/>
          <a:stretch>
            <a:fillRect/>
          </a:stretch>
        </p:blipFill>
        <p:spPr>
          <a:xfrm>
            <a:off x="947778" y="1500027"/>
            <a:ext cx="10501720" cy="5157626"/>
          </a:xfrm>
        </p:spPr>
      </p:pic>
    </p:spTree>
    <p:extLst>
      <p:ext uri="{BB962C8B-B14F-4D97-AF65-F5344CB8AC3E}">
        <p14:creationId xmlns:p14="http://schemas.microsoft.com/office/powerpoint/2010/main" val="19462908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21F9E-025A-37A4-7CCC-A63E82772960}"/>
              </a:ext>
            </a:extLst>
          </p:cNvPr>
          <p:cNvSpPr>
            <a:spLocks noGrp="1"/>
          </p:cNvSpPr>
          <p:nvPr>
            <p:ph type="title"/>
          </p:nvPr>
        </p:nvSpPr>
        <p:spPr>
          <a:xfrm>
            <a:off x="563744" y="171990"/>
            <a:ext cx="5015124" cy="958168"/>
          </a:xfrm>
        </p:spPr>
        <p:txBody>
          <a:bodyPr>
            <a:normAutofit/>
          </a:bodyPr>
          <a:lstStyle/>
          <a:p>
            <a:r>
              <a:rPr lang="en-US" dirty="0"/>
              <a:t>Delivery time analysis</a:t>
            </a:r>
            <a:endParaRPr lang="en-IN" dirty="0"/>
          </a:p>
        </p:txBody>
      </p:sp>
      <p:pic>
        <p:nvPicPr>
          <p:cNvPr id="5" name="Content Placeholder 4" descr="A graph showing a line">
            <a:extLst>
              <a:ext uri="{FF2B5EF4-FFF2-40B4-BE49-F238E27FC236}">
                <a16:creationId xmlns:a16="http://schemas.microsoft.com/office/drawing/2014/main" id="{DDEB9BA4-11D0-06D3-BFBD-C797CC95E32F}"/>
              </a:ext>
            </a:extLst>
          </p:cNvPr>
          <p:cNvPicPr>
            <a:picLocks noGrp="1" noChangeAspect="1"/>
          </p:cNvPicPr>
          <p:nvPr>
            <p:ph sz="quarter" idx="13"/>
          </p:nvPr>
        </p:nvPicPr>
        <p:blipFill>
          <a:blip r:embed="rId2"/>
          <a:stretch>
            <a:fillRect/>
          </a:stretch>
        </p:blipFill>
        <p:spPr>
          <a:xfrm>
            <a:off x="42810" y="766615"/>
            <a:ext cx="12149190" cy="6265411"/>
          </a:xfrm>
        </p:spPr>
      </p:pic>
    </p:spTree>
    <p:extLst>
      <p:ext uri="{BB962C8B-B14F-4D97-AF65-F5344CB8AC3E}">
        <p14:creationId xmlns:p14="http://schemas.microsoft.com/office/powerpoint/2010/main" val="21751799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AC3FB-D85D-D519-2340-16484B0D2B84}"/>
              </a:ext>
            </a:extLst>
          </p:cNvPr>
          <p:cNvSpPr>
            <a:spLocks noGrp="1"/>
          </p:cNvSpPr>
          <p:nvPr>
            <p:ph type="title"/>
          </p:nvPr>
        </p:nvSpPr>
        <p:spPr>
          <a:xfrm>
            <a:off x="1425437" y="155139"/>
            <a:ext cx="9144000" cy="598572"/>
          </a:xfrm>
        </p:spPr>
        <p:txBody>
          <a:bodyPr>
            <a:normAutofit/>
          </a:bodyPr>
          <a:lstStyle/>
          <a:p>
            <a:r>
              <a:rPr lang="en-IN" b="1" i="0" u="none" strike="noStrike" dirty="0">
                <a:solidFill>
                  <a:srgbClr val="000000"/>
                </a:solidFill>
                <a:effectLst/>
                <a:latin typeface="Arial" panose="020B0604020202020204" pitchFamily="34" charset="0"/>
              </a:rPr>
              <a:t>Area-wise Restaurant Analysis</a:t>
            </a:r>
            <a:endParaRPr lang="en-IN" dirty="0"/>
          </a:p>
        </p:txBody>
      </p:sp>
      <p:pic>
        <p:nvPicPr>
          <p:cNvPr id="5" name="Content Placeholder 4" descr="A graph with orange and white lines">
            <a:extLst>
              <a:ext uri="{FF2B5EF4-FFF2-40B4-BE49-F238E27FC236}">
                <a16:creationId xmlns:a16="http://schemas.microsoft.com/office/drawing/2014/main" id="{01EC153B-0A96-7179-3FE0-A48254B55968}"/>
              </a:ext>
            </a:extLst>
          </p:cNvPr>
          <p:cNvPicPr>
            <a:picLocks noGrp="1" noChangeAspect="1"/>
          </p:cNvPicPr>
          <p:nvPr>
            <p:ph idx="1"/>
          </p:nvPr>
        </p:nvPicPr>
        <p:blipFill>
          <a:blip r:embed="rId3"/>
          <a:stretch>
            <a:fillRect/>
          </a:stretch>
        </p:blipFill>
        <p:spPr>
          <a:xfrm>
            <a:off x="818444" y="757142"/>
            <a:ext cx="10596145" cy="6030690"/>
          </a:xfrm>
        </p:spPr>
      </p:pic>
    </p:spTree>
    <p:extLst>
      <p:ext uri="{BB962C8B-B14F-4D97-AF65-F5344CB8AC3E}">
        <p14:creationId xmlns:p14="http://schemas.microsoft.com/office/powerpoint/2010/main" val="12755424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7C673-65D4-17E4-7B19-3E32D1E7FD51}"/>
              </a:ext>
            </a:extLst>
          </p:cNvPr>
          <p:cNvSpPr>
            <a:spLocks noGrp="1"/>
          </p:cNvSpPr>
          <p:nvPr>
            <p:ph type="title"/>
          </p:nvPr>
        </p:nvSpPr>
        <p:spPr>
          <a:xfrm>
            <a:off x="769226" y="161716"/>
            <a:ext cx="10424160" cy="498202"/>
          </a:xfrm>
        </p:spPr>
        <p:txBody>
          <a:bodyPr>
            <a:normAutofit fontScale="90000"/>
          </a:bodyPr>
          <a:lstStyle/>
          <a:p>
            <a:r>
              <a:rPr lang="en-US" dirty="0"/>
              <a:t>Cuisine Analysis</a:t>
            </a:r>
            <a:endParaRPr lang="en-IN" dirty="0"/>
          </a:p>
        </p:txBody>
      </p:sp>
      <p:pic>
        <p:nvPicPr>
          <p:cNvPr id="6" name="Content Placeholder 5" descr="A yellow envelope with red text&#10;&#10;Description automatically generated">
            <a:extLst>
              <a:ext uri="{FF2B5EF4-FFF2-40B4-BE49-F238E27FC236}">
                <a16:creationId xmlns:a16="http://schemas.microsoft.com/office/drawing/2014/main" id="{0FA7C91C-DC14-CD77-11DA-4E5514A444C6}"/>
              </a:ext>
            </a:extLst>
          </p:cNvPr>
          <p:cNvPicPr>
            <a:picLocks noGrp="1" noChangeAspect="1"/>
          </p:cNvPicPr>
          <p:nvPr>
            <p:ph sz="quarter" idx="14"/>
          </p:nvPr>
        </p:nvPicPr>
        <p:blipFill>
          <a:blip r:embed="rId2"/>
          <a:stretch>
            <a:fillRect/>
          </a:stretch>
        </p:blipFill>
        <p:spPr>
          <a:xfrm>
            <a:off x="195209" y="965772"/>
            <a:ext cx="11712539" cy="5804898"/>
          </a:xfrm>
        </p:spPr>
      </p:pic>
    </p:spTree>
    <p:extLst>
      <p:ext uri="{BB962C8B-B14F-4D97-AF65-F5344CB8AC3E}">
        <p14:creationId xmlns:p14="http://schemas.microsoft.com/office/powerpoint/2010/main" val="39009839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13E37-4B00-8D6F-47D7-EE5EA49477E6}"/>
              </a:ext>
            </a:extLst>
          </p:cNvPr>
          <p:cNvSpPr>
            <a:spLocks noGrp="1"/>
          </p:cNvSpPr>
          <p:nvPr>
            <p:ph type="title"/>
          </p:nvPr>
        </p:nvSpPr>
        <p:spPr>
          <a:xfrm>
            <a:off x="1524000" y="286033"/>
            <a:ext cx="9144000" cy="536927"/>
          </a:xfrm>
        </p:spPr>
        <p:txBody>
          <a:bodyPr>
            <a:normAutofit fontScale="90000"/>
          </a:bodyPr>
          <a:lstStyle/>
          <a:p>
            <a:r>
              <a:rPr lang="en-US" dirty="0"/>
              <a:t>Dashboard 2</a:t>
            </a:r>
            <a:endParaRPr lang="en-IN" dirty="0"/>
          </a:p>
        </p:txBody>
      </p:sp>
      <p:pic>
        <p:nvPicPr>
          <p:cNvPr id="5" name="Content Placeholder 4" descr="A screenshot of a computer screen">
            <a:extLst>
              <a:ext uri="{FF2B5EF4-FFF2-40B4-BE49-F238E27FC236}">
                <a16:creationId xmlns:a16="http://schemas.microsoft.com/office/drawing/2014/main" id="{FDC2B1DD-24F9-0DFE-B4C8-71D177A19EDC}"/>
              </a:ext>
            </a:extLst>
          </p:cNvPr>
          <p:cNvPicPr>
            <a:picLocks noGrp="1" noChangeAspect="1"/>
          </p:cNvPicPr>
          <p:nvPr>
            <p:ph idx="1"/>
          </p:nvPr>
        </p:nvPicPr>
        <p:blipFill>
          <a:blip r:embed="rId2"/>
          <a:stretch>
            <a:fillRect/>
          </a:stretch>
        </p:blipFill>
        <p:spPr>
          <a:xfrm>
            <a:off x="1049365" y="822960"/>
            <a:ext cx="10539885" cy="5749007"/>
          </a:xfrm>
        </p:spPr>
      </p:pic>
    </p:spTree>
    <p:extLst>
      <p:ext uri="{BB962C8B-B14F-4D97-AF65-F5344CB8AC3E}">
        <p14:creationId xmlns:p14="http://schemas.microsoft.com/office/powerpoint/2010/main" val="5618549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AC2BD-538B-D144-B866-0540280C8C6A}"/>
              </a:ext>
            </a:extLst>
          </p:cNvPr>
          <p:cNvSpPr>
            <a:spLocks noGrp="1"/>
          </p:cNvSpPr>
          <p:nvPr>
            <p:ph type="title"/>
          </p:nvPr>
        </p:nvSpPr>
        <p:spPr>
          <a:xfrm>
            <a:off x="1517904" y="234662"/>
            <a:ext cx="9144000" cy="588298"/>
          </a:xfrm>
        </p:spPr>
        <p:txBody>
          <a:bodyPr/>
          <a:lstStyle/>
          <a:p>
            <a:r>
              <a:rPr lang="en-US" dirty="0"/>
              <a:t>Geographical Mapping</a:t>
            </a:r>
            <a:endParaRPr lang="en-IN" dirty="0"/>
          </a:p>
        </p:txBody>
      </p:sp>
      <p:pic>
        <p:nvPicPr>
          <p:cNvPr id="5" name="Content Placeholder 4" descr="A map of the world&#10;&#10;Description automatically generated">
            <a:extLst>
              <a:ext uri="{FF2B5EF4-FFF2-40B4-BE49-F238E27FC236}">
                <a16:creationId xmlns:a16="http://schemas.microsoft.com/office/drawing/2014/main" id="{6DF3DC59-0D46-5FCD-04EA-B154FE22EF9E}"/>
              </a:ext>
            </a:extLst>
          </p:cNvPr>
          <p:cNvPicPr>
            <a:picLocks noGrp="1" noChangeAspect="1"/>
          </p:cNvPicPr>
          <p:nvPr>
            <p:ph idx="1"/>
          </p:nvPr>
        </p:nvPicPr>
        <p:blipFill>
          <a:blip r:embed="rId3"/>
          <a:stretch>
            <a:fillRect/>
          </a:stretch>
        </p:blipFill>
        <p:spPr>
          <a:xfrm>
            <a:off x="791111" y="822960"/>
            <a:ext cx="10510462" cy="5721678"/>
          </a:xfrm>
        </p:spPr>
      </p:pic>
    </p:spTree>
    <p:extLst>
      <p:ext uri="{BB962C8B-B14F-4D97-AF65-F5344CB8AC3E}">
        <p14:creationId xmlns:p14="http://schemas.microsoft.com/office/powerpoint/2010/main" val="4199036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C4FFB-F5CC-E19F-BE8D-5258141A83E7}"/>
              </a:ext>
            </a:extLst>
          </p:cNvPr>
          <p:cNvSpPr>
            <a:spLocks noGrp="1"/>
          </p:cNvSpPr>
          <p:nvPr>
            <p:ph type="title"/>
          </p:nvPr>
        </p:nvSpPr>
        <p:spPr>
          <a:xfrm>
            <a:off x="7077867" y="841248"/>
            <a:ext cx="4983994" cy="3474720"/>
          </a:xfrm>
        </p:spPr>
        <p:txBody>
          <a:bodyPr/>
          <a:lstStyle/>
          <a:p>
            <a:r>
              <a:rPr lang="en-US" dirty="0"/>
              <a:t>Business</a:t>
            </a:r>
            <a:br>
              <a:rPr lang="en-US" dirty="0"/>
            </a:br>
            <a:r>
              <a:rPr lang="en-US" dirty="0"/>
              <a:t>Recommendations</a:t>
            </a:r>
            <a:endParaRPr lang="en-IN" dirty="0"/>
          </a:p>
        </p:txBody>
      </p:sp>
      <p:pic>
        <p:nvPicPr>
          <p:cNvPr id="6" name="Picture Placeholder 5" descr="A table with different foods on it&#10;&#10;Description automatically generated">
            <a:extLst>
              <a:ext uri="{FF2B5EF4-FFF2-40B4-BE49-F238E27FC236}">
                <a16:creationId xmlns:a16="http://schemas.microsoft.com/office/drawing/2014/main" id="{02CAC247-FF7E-55EB-B0E1-E61F038B7864}"/>
              </a:ext>
            </a:extLst>
          </p:cNvPr>
          <p:cNvPicPr>
            <a:picLocks noGrp="1" noChangeAspect="1"/>
          </p:cNvPicPr>
          <p:nvPr>
            <p:ph type="pic" sz="quarter" idx="13"/>
          </p:nvPr>
        </p:nvPicPr>
        <p:blipFill>
          <a:blip r:embed="rId2"/>
          <a:srcRect l="11892" r="11892"/>
          <a:stretch>
            <a:fillRect/>
          </a:stretch>
        </p:blipFill>
        <p:spPr/>
      </p:pic>
    </p:spTree>
    <p:extLst>
      <p:ext uri="{BB962C8B-B14F-4D97-AF65-F5344CB8AC3E}">
        <p14:creationId xmlns:p14="http://schemas.microsoft.com/office/powerpoint/2010/main" val="26742304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CF172-3947-42CE-B33F-43FB799FDB5E}"/>
              </a:ext>
            </a:extLst>
          </p:cNvPr>
          <p:cNvSpPr>
            <a:spLocks noGrp="1"/>
          </p:cNvSpPr>
          <p:nvPr>
            <p:ph type="title"/>
          </p:nvPr>
        </p:nvSpPr>
        <p:spPr>
          <a:xfrm>
            <a:off x="758825" y="182264"/>
            <a:ext cx="10424160" cy="844264"/>
          </a:xfrm>
        </p:spPr>
        <p:txBody>
          <a:bodyPr>
            <a:noAutofit/>
          </a:bodyPr>
          <a:lstStyle/>
          <a:p>
            <a:r>
              <a:rPr lang="en-US" dirty="0"/>
              <a:t>Operational improvements</a:t>
            </a:r>
          </a:p>
        </p:txBody>
      </p:sp>
      <p:sp>
        <p:nvSpPr>
          <p:cNvPr id="3" name="Rectangle 1">
            <a:extLst>
              <a:ext uri="{FF2B5EF4-FFF2-40B4-BE49-F238E27FC236}">
                <a16:creationId xmlns:a16="http://schemas.microsoft.com/office/drawing/2014/main" id="{C4B6A2CB-5686-E5B2-3589-159CCF64A179}"/>
              </a:ext>
            </a:extLst>
          </p:cNvPr>
          <p:cNvSpPr>
            <a:spLocks noGrp="1" noChangeArrowheads="1"/>
          </p:cNvSpPr>
          <p:nvPr>
            <p:ph sz="quarter" idx="14"/>
          </p:nvPr>
        </p:nvSpPr>
        <p:spPr bwMode="auto">
          <a:xfrm>
            <a:off x="586515" y="1166842"/>
            <a:ext cx="10768779"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Delivery Time Optimization</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R="0" lvl="0" algn="l" defTabSz="914400" rtl="0" eaLnBrk="0" fontAlgn="base" latinLnBrk="0" hangingPunct="0">
              <a:lnSpc>
                <a:spcPct val="100000"/>
              </a:lnSpc>
              <a:spcBef>
                <a:spcPct val="0"/>
              </a:spcBef>
              <a:spcAft>
                <a:spcPct val="0"/>
              </a:spcAft>
              <a:buClr>
                <a:schemeClr val="accent5">
                  <a:lumMod val="75000"/>
                </a:schemeClr>
              </a:buClr>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Delivery times vary significantly, suggesting optimization opportunities. Analyzing patterns by area could help identify high-delay regions where Swiggy might benefit from adjusting logistics or adding more delivery resources.</a:t>
            </a:r>
          </a:p>
          <a:p>
            <a:pPr marR="0" lvl="0" algn="l" defTabSz="914400" rtl="0" eaLnBrk="0" fontAlgn="base" latinLnBrk="0" hangingPunct="0">
              <a:lnSpc>
                <a:spcPct val="100000"/>
              </a:lnSpc>
              <a:spcBef>
                <a:spcPct val="0"/>
              </a:spcBef>
              <a:spcAft>
                <a:spcPct val="0"/>
              </a:spcAft>
              <a:buClr>
                <a:schemeClr val="accent5">
                  <a:lumMod val="75000"/>
                </a:schemeClr>
              </a:buClr>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Considering food types and preparation times can aid in optimizing delivery estimates, helping Swiggy prioritize faster-preparing restaurants during peak hours.</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Quality and Partner Review</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R="0" lvl="0" algn="l" defTabSz="914400" rtl="0" eaLnBrk="0" fontAlgn="base" latinLnBrk="0" hangingPunct="0">
              <a:lnSpc>
                <a:spcPct val="100000"/>
              </a:lnSpc>
              <a:spcBef>
                <a:spcPct val="0"/>
              </a:spcBef>
              <a:spcAft>
                <a:spcPct val="0"/>
              </a:spcAft>
              <a:buClr>
                <a:schemeClr val="accent5">
                  <a:lumMod val="75000"/>
                </a:schemeClr>
              </a:buClr>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Identify restaurants with high ratings (e.g., 4.4 or higher) and promote partnerships with them to drive customer satisfaction.</a:t>
            </a:r>
          </a:p>
          <a:p>
            <a:pPr marR="0" lvl="0" algn="l" defTabSz="914400" rtl="0" eaLnBrk="0" fontAlgn="base" latinLnBrk="0" hangingPunct="0">
              <a:lnSpc>
                <a:spcPct val="100000"/>
              </a:lnSpc>
              <a:spcBef>
                <a:spcPct val="0"/>
              </a:spcBef>
              <a:spcAft>
                <a:spcPct val="0"/>
              </a:spcAft>
              <a:buClr>
                <a:schemeClr val="accent5">
                  <a:lumMod val="75000"/>
                </a:schemeClr>
              </a:buClr>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Conversely, for restaurants with lower ratings, Swiggy could implement improvement plans or prioritize higher-rated options in search results to maintain quality service.</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Dynamic Pricing and Discounts</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R="0" lvl="0" algn="l" defTabSz="914400" rtl="0" eaLnBrk="0" fontAlgn="base" latinLnBrk="0" hangingPunct="0">
              <a:lnSpc>
                <a:spcPct val="100000"/>
              </a:lnSpc>
              <a:spcBef>
                <a:spcPct val="0"/>
              </a:spcBef>
              <a:spcAft>
                <a:spcPct val="0"/>
              </a:spcAft>
              <a:buClr>
                <a:schemeClr val="accent5">
                  <a:lumMod val="75000"/>
                </a:schemeClr>
              </a:buClr>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Offering targeted discounts or delivery fee adjustments based on the area or cuisine type can help manage demand and improve delivery time consistency in busier areas, especially in places with high total ratings and frequent delays.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379363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049F7-9540-B799-84DD-86830CBCCB9C}"/>
              </a:ext>
            </a:extLst>
          </p:cNvPr>
          <p:cNvSpPr>
            <a:spLocks noGrp="1"/>
          </p:cNvSpPr>
          <p:nvPr>
            <p:ph type="title"/>
          </p:nvPr>
        </p:nvSpPr>
        <p:spPr>
          <a:xfrm>
            <a:off x="1411579" y="822959"/>
            <a:ext cx="9144000" cy="569905"/>
          </a:xfrm>
        </p:spPr>
        <p:txBody>
          <a:bodyPr>
            <a:normAutofit/>
          </a:bodyPr>
          <a:lstStyle/>
          <a:p>
            <a:r>
              <a:rPr lang="en-US" dirty="0"/>
              <a:t>Market Strategy Recommendations</a:t>
            </a:r>
            <a:endParaRPr lang="en-IN" dirty="0"/>
          </a:p>
        </p:txBody>
      </p:sp>
      <p:sp>
        <p:nvSpPr>
          <p:cNvPr id="4" name="Rectangle 1">
            <a:extLst>
              <a:ext uri="{FF2B5EF4-FFF2-40B4-BE49-F238E27FC236}">
                <a16:creationId xmlns:a16="http://schemas.microsoft.com/office/drawing/2014/main" id="{500EA04A-0186-5473-C30F-7D9B78D7CFCC}"/>
              </a:ext>
            </a:extLst>
          </p:cNvPr>
          <p:cNvSpPr>
            <a:spLocks noGrp="1" noChangeArrowheads="1"/>
          </p:cNvSpPr>
          <p:nvPr>
            <p:ph idx="1"/>
          </p:nvPr>
        </p:nvSpPr>
        <p:spPr bwMode="auto">
          <a:xfrm>
            <a:off x="1055567" y="1582340"/>
            <a:ext cx="10235732"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
                <a:schemeClr val="accent5">
                  <a:lumMod val="75000"/>
                </a:schemeClr>
              </a:buClr>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Targeted Marketing by Cuisine and Area</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R="0" lvl="0" algn="l" defTabSz="914400" rtl="0" eaLnBrk="0" fontAlgn="base" latinLnBrk="0" hangingPunct="0">
              <a:lnSpc>
                <a:spcPct val="100000"/>
              </a:lnSpc>
              <a:spcBef>
                <a:spcPct val="0"/>
              </a:spcBef>
              <a:spcAft>
                <a:spcPct val="0"/>
              </a:spcAft>
              <a:buClr>
                <a:schemeClr val="accent5">
                  <a:lumMod val="75000"/>
                </a:schemeClr>
              </a:buClr>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Since some areas show popular cuisines (e.g., Mughlai in Koramangala or Chinese in </a:t>
            </a:r>
            <a:r>
              <a:rPr kumimoji="0" lang="en-US" altLang="en-US" sz="1800" b="0" i="0" u="none" strike="noStrike" cap="none" normalizeH="0" baseline="0" dirty="0" err="1">
                <a:ln>
                  <a:noFill/>
                </a:ln>
                <a:solidFill>
                  <a:schemeClr val="tx1"/>
                </a:solidFill>
                <a:effectLst/>
                <a:latin typeface="Arial" panose="020B0604020202020204" pitchFamily="34" charset="0"/>
              </a:rPr>
              <a:t>Jogupalya</a:t>
            </a:r>
            <a:r>
              <a:rPr kumimoji="0" lang="en-US" altLang="en-US" sz="1800" b="0" i="0" u="none" strike="noStrike" cap="none" normalizeH="0" baseline="0" dirty="0">
                <a:ln>
                  <a:noFill/>
                </a:ln>
                <a:solidFill>
                  <a:schemeClr val="tx1"/>
                </a:solidFill>
                <a:effectLst/>
                <a:latin typeface="Arial" panose="020B0604020202020204" pitchFamily="34" charset="0"/>
              </a:rPr>
              <a:t>), Swiggy can leverage this for customized marketing campaigns that showcase trending dishes by region to drive local engagement.</a:t>
            </a:r>
          </a:p>
          <a:p>
            <a:pPr marL="0" marR="0" lvl="0" indent="0" algn="l" defTabSz="914400" rtl="0" eaLnBrk="0" fontAlgn="base" latinLnBrk="0" hangingPunct="0">
              <a:lnSpc>
                <a:spcPct val="100000"/>
              </a:lnSpc>
              <a:spcBef>
                <a:spcPct val="0"/>
              </a:spcBef>
              <a:spcAft>
                <a:spcPct val="0"/>
              </a:spcAft>
              <a:buClr>
                <a:schemeClr val="accent5">
                  <a:lumMod val="75000"/>
                </a:schemeClr>
              </a:buClr>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Promotions for High-Rated Restaurants</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R="0" lvl="0" algn="l" defTabSz="914400" rtl="0" eaLnBrk="0" fontAlgn="base" latinLnBrk="0" hangingPunct="0">
              <a:lnSpc>
                <a:spcPct val="100000"/>
              </a:lnSpc>
              <a:spcBef>
                <a:spcPct val="0"/>
              </a:spcBef>
              <a:spcAft>
                <a:spcPct val="0"/>
              </a:spcAft>
              <a:buClr>
                <a:schemeClr val="accent5">
                  <a:lumMod val="75000"/>
                </a:schemeClr>
              </a:buClr>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Highlighting highly-rated restaurants or “Swiggy-recommended” listings in specific areas could help build brand credibility and trust.</a:t>
            </a:r>
          </a:p>
          <a:p>
            <a:pPr marR="0" lvl="0" algn="l" defTabSz="914400" rtl="0" eaLnBrk="0" fontAlgn="base" latinLnBrk="0" hangingPunct="0">
              <a:lnSpc>
                <a:spcPct val="100000"/>
              </a:lnSpc>
              <a:spcBef>
                <a:spcPct val="0"/>
              </a:spcBef>
              <a:spcAft>
                <a:spcPct val="0"/>
              </a:spcAft>
              <a:buClr>
                <a:schemeClr val="accent5">
                  <a:lumMod val="75000"/>
                </a:schemeClr>
              </a:buClr>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These promotions can also increase customer retention by assuring quality experiences.</a:t>
            </a:r>
          </a:p>
          <a:p>
            <a:pPr marL="0" marR="0" lvl="0" indent="0" algn="l" defTabSz="914400" rtl="0" eaLnBrk="0" fontAlgn="base" latinLnBrk="0" hangingPunct="0">
              <a:lnSpc>
                <a:spcPct val="100000"/>
              </a:lnSpc>
              <a:spcBef>
                <a:spcPct val="0"/>
              </a:spcBef>
              <a:spcAft>
                <a:spcPct val="0"/>
              </a:spcAft>
              <a:buClr>
                <a:schemeClr val="accent5">
                  <a:lumMod val="75000"/>
                </a:schemeClr>
              </a:buClr>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Expansion in High-Demand Areas</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R="0" lvl="0" algn="l" defTabSz="914400" rtl="0" eaLnBrk="0" fontAlgn="base" latinLnBrk="0" hangingPunct="0">
              <a:lnSpc>
                <a:spcPct val="100000"/>
              </a:lnSpc>
              <a:spcBef>
                <a:spcPct val="0"/>
              </a:spcBef>
              <a:spcAft>
                <a:spcPct val="0"/>
              </a:spcAft>
              <a:buClr>
                <a:schemeClr val="accent5">
                  <a:lumMod val="75000"/>
                </a:schemeClr>
              </a:buClr>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In areas with high delivery times and order volumes, Swiggy could consider adding more partner restaurants to reduce the load on existing ones, potentially improving both delivery time and customer satisfaction.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651128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36991D1-444A-535F-FEE3-EB4604B0EAA0}"/>
              </a:ext>
            </a:extLst>
          </p:cNvPr>
          <p:cNvSpPr>
            <a:spLocks noGrp="1"/>
          </p:cNvSpPr>
          <p:nvPr>
            <p:ph type="title"/>
          </p:nvPr>
        </p:nvSpPr>
        <p:spPr>
          <a:xfrm>
            <a:off x="7406640" y="841248"/>
            <a:ext cx="4114800" cy="3474720"/>
          </a:xfrm>
        </p:spPr>
        <p:txBody>
          <a:bodyPr anchor="ctr" anchorCtr="0">
            <a:normAutofit/>
          </a:bodyPr>
          <a:lstStyle/>
          <a:p>
            <a:r>
              <a:rPr lang="en-US" dirty="0"/>
              <a:t>About Swiggy</a:t>
            </a:r>
          </a:p>
        </p:txBody>
      </p:sp>
      <p:sp>
        <p:nvSpPr>
          <p:cNvPr id="4" name="Subtitle 3">
            <a:extLst>
              <a:ext uri="{FF2B5EF4-FFF2-40B4-BE49-F238E27FC236}">
                <a16:creationId xmlns:a16="http://schemas.microsoft.com/office/drawing/2014/main" id="{79F282F1-6A9B-4AEC-B229-20A3E6BF2422}"/>
              </a:ext>
            </a:extLst>
          </p:cNvPr>
          <p:cNvSpPr>
            <a:spLocks noGrp="1"/>
          </p:cNvSpPr>
          <p:nvPr>
            <p:ph type="subTitle" idx="1"/>
          </p:nvPr>
        </p:nvSpPr>
        <p:spPr>
          <a:xfrm>
            <a:off x="7324446" y="3060505"/>
            <a:ext cx="5045639" cy="2723846"/>
          </a:xfrm>
        </p:spPr>
        <p:txBody>
          <a:bodyPr>
            <a:noAutofit/>
          </a:bodyPr>
          <a:lstStyle/>
          <a:p>
            <a:r>
              <a:rPr lang="en-US" sz="1800" b="1" i="0" dirty="0">
                <a:effectLst/>
                <a:latin typeface="Arial" panose="020B0604020202020204" pitchFamily="34" charset="0"/>
              </a:rPr>
              <a:t>Swiggy</a:t>
            </a:r>
            <a:r>
              <a:rPr lang="en-US" sz="1800" b="0" i="0" dirty="0">
                <a:effectLst/>
                <a:latin typeface="Arial" panose="020B0604020202020204" pitchFamily="34" charset="0"/>
              </a:rPr>
              <a:t> is an Indian </a:t>
            </a:r>
            <a:r>
              <a:rPr lang="en-US" sz="1800" b="0" i="0" u="none" strike="noStrike" dirty="0">
                <a:effectLst/>
                <a:latin typeface="Arial" panose="020B0604020202020204" pitchFamily="34" charset="0"/>
                <a:hlinkClick r:id="rId2" tooltip="Online food ordering">
                  <a:extLst>
                    <a:ext uri="{A12FA001-AC4F-418D-AE19-62706E023703}">
                      <ahyp:hlinkClr xmlns:ahyp="http://schemas.microsoft.com/office/drawing/2018/hyperlinkcolor" val="tx"/>
                    </a:ext>
                  </a:extLst>
                </a:hlinkClick>
              </a:rPr>
              <a:t>online food ordering</a:t>
            </a:r>
            <a:r>
              <a:rPr lang="en-US" sz="1800" b="0" i="0" dirty="0">
                <a:effectLst/>
                <a:latin typeface="Arial" panose="020B0604020202020204" pitchFamily="34" charset="0"/>
              </a:rPr>
              <a:t> and </a:t>
            </a:r>
            <a:r>
              <a:rPr lang="en-US" sz="1800" b="0" i="0" u="none" strike="noStrike" dirty="0">
                <a:effectLst/>
                <a:latin typeface="Arial" panose="020B0604020202020204" pitchFamily="34" charset="0"/>
                <a:hlinkClick r:id="rId3" tooltip="Food delivery">
                  <a:extLst>
                    <a:ext uri="{A12FA001-AC4F-418D-AE19-62706E023703}">
                      <ahyp:hlinkClr xmlns:ahyp="http://schemas.microsoft.com/office/drawing/2018/hyperlinkcolor" val="tx"/>
                    </a:ext>
                  </a:extLst>
                </a:hlinkClick>
              </a:rPr>
              <a:t>delivery</a:t>
            </a:r>
            <a:r>
              <a:rPr lang="en-US" sz="1800" b="0" i="0" dirty="0">
                <a:effectLst/>
                <a:latin typeface="Arial" panose="020B0604020202020204" pitchFamily="34" charset="0"/>
              </a:rPr>
              <a:t> company. Founded in 2014, Swiggy is headquartered in </a:t>
            </a:r>
            <a:r>
              <a:rPr lang="en-US" sz="1800" b="0" i="0" u="none" strike="noStrike" dirty="0">
                <a:effectLst/>
                <a:latin typeface="Arial" panose="020B0604020202020204" pitchFamily="34" charset="0"/>
                <a:hlinkClick r:id="rId4" tooltip="Bangalore">
                  <a:extLst>
                    <a:ext uri="{A12FA001-AC4F-418D-AE19-62706E023703}">
                      <ahyp:hlinkClr xmlns:ahyp="http://schemas.microsoft.com/office/drawing/2018/hyperlinkcolor" val="tx"/>
                    </a:ext>
                  </a:extLst>
                </a:hlinkClick>
              </a:rPr>
              <a:t>Bangalore</a:t>
            </a:r>
            <a:r>
              <a:rPr lang="en-US" sz="1800" b="0" i="0" dirty="0">
                <a:effectLst/>
                <a:latin typeface="Arial" panose="020B0604020202020204" pitchFamily="34" charset="0"/>
              </a:rPr>
              <a:t> and operates in more than 580 Indian cities, as of July 2023.</a:t>
            </a:r>
            <a:r>
              <a:rPr lang="en-US" sz="1800" b="0" i="0" baseline="30000" dirty="0">
                <a:effectLst/>
                <a:latin typeface="Arial" panose="020B0604020202020204" pitchFamily="34" charset="0"/>
              </a:rPr>
              <a:t> </a:t>
            </a:r>
            <a:r>
              <a:rPr lang="en-US" sz="1800" b="0" i="0" dirty="0">
                <a:effectLst/>
                <a:latin typeface="Arial" panose="020B0604020202020204" pitchFamily="34" charset="0"/>
              </a:rPr>
              <a:t>Besides food delivery, the </a:t>
            </a:r>
            <a:r>
              <a:rPr lang="en-US" sz="1800" b="0" i="0" u="none" strike="noStrike" dirty="0">
                <a:effectLst/>
                <a:latin typeface="Arial" panose="020B0604020202020204" pitchFamily="34" charset="0"/>
                <a:hlinkClick r:id="rId5" tooltip="Web platform">
                  <a:extLst>
                    <a:ext uri="{A12FA001-AC4F-418D-AE19-62706E023703}">
                      <ahyp:hlinkClr xmlns:ahyp="http://schemas.microsoft.com/office/drawing/2018/hyperlinkcolor" val="tx"/>
                    </a:ext>
                  </a:extLst>
                </a:hlinkClick>
              </a:rPr>
              <a:t>platform</a:t>
            </a:r>
            <a:r>
              <a:rPr lang="en-US" sz="1800" b="0" i="0" dirty="0">
                <a:effectLst/>
                <a:latin typeface="Arial" panose="020B0604020202020204" pitchFamily="34" charset="0"/>
              </a:rPr>
              <a:t> also provides </a:t>
            </a:r>
            <a:r>
              <a:rPr lang="en-US" sz="1800" b="0" i="0" u="none" strike="noStrike" dirty="0">
                <a:effectLst/>
                <a:latin typeface="Arial" panose="020B0604020202020204" pitchFamily="34" charset="0"/>
                <a:hlinkClick r:id="rId6" tooltip="Q-commerce">
                  <a:extLst>
                    <a:ext uri="{A12FA001-AC4F-418D-AE19-62706E023703}">
                      <ahyp:hlinkClr xmlns:ahyp="http://schemas.microsoft.com/office/drawing/2018/hyperlinkcolor" val="tx"/>
                    </a:ext>
                  </a:extLst>
                </a:hlinkClick>
              </a:rPr>
              <a:t>quick commerce</a:t>
            </a:r>
            <a:r>
              <a:rPr lang="en-US" sz="1800" b="0" i="0" dirty="0">
                <a:effectLst/>
                <a:latin typeface="Arial" panose="020B0604020202020204" pitchFamily="34" charset="0"/>
              </a:rPr>
              <a:t> services under the name Swiggy </a:t>
            </a:r>
            <a:r>
              <a:rPr lang="en-US" sz="1800" b="0" i="0" dirty="0" err="1">
                <a:effectLst/>
                <a:latin typeface="Arial" panose="020B0604020202020204" pitchFamily="34" charset="0"/>
              </a:rPr>
              <a:t>Instamart</a:t>
            </a:r>
            <a:r>
              <a:rPr lang="en-US" sz="1800" b="0" i="0" dirty="0">
                <a:effectLst/>
                <a:latin typeface="Arial" panose="020B0604020202020204" pitchFamily="34" charset="0"/>
              </a:rPr>
              <a:t>, and same-day </a:t>
            </a:r>
            <a:r>
              <a:rPr lang="en-US" sz="1800" b="0" i="0" u="none" strike="noStrike" dirty="0">
                <a:effectLst/>
                <a:latin typeface="Arial" panose="020B0604020202020204" pitchFamily="34" charset="0"/>
                <a:hlinkClick r:id="rId7" tooltip="Package delivery">
                  <a:extLst>
                    <a:ext uri="{A12FA001-AC4F-418D-AE19-62706E023703}">
                      <ahyp:hlinkClr xmlns:ahyp="http://schemas.microsoft.com/office/drawing/2018/hyperlinkcolor" val="tx"/>
                    </a:ext>
                  </a:extLst>
                </a:hlinkClick>
              </a:rPr>
              <a:t>package deliveries</a:t>
            </a:r>
            <a:r>
              <a:rPr lang="en-US" sz="1800" b="0" i="0" dirty="0">
                <a:effectLst/>
                <a:latin typeface="Arial" panose="020B0604020202020204" pitchFamily="34" charset="0"/>
              </a:rPr>
              <a:t> with Swiggy Genie.</a:t>
            </a:r>
            <a:endParaRPr lang="en-US" sz="1800" dirty="0"/>
          </a:p>
        </p:txBody>
      </p:sp>
      <p:pic>
        <p:nvPicPr>
          <p:cNvPr id="6" name="Picture Placeholder 5" descr="Watermelon slices with seeds">
            <a:extLst>
              <a:ext uri="{FF2B5EF4-FFF2-40B4-BE49-F238E27FC236}">
                <a16:creationId xmlns:a16="http://schemas.microsoft.com/office/drawing/2014/main" id="{C85D0575-49C3-5296-7757-D9C7E07DC736}"/>
              </a:ext>
            </a:extLst>
          </p:cNvPr>
          <p:cNvPicPr>
            <a:picLocks noGrp="1" noChangeAspect="1"/>
          </p:cNvPicPr>
          <p:nvPr>
            <p:ph type="pic" sz="quarter" idx="13"/>
          </p:nvPr>
        </p:nvPicPr>
        <p:blipFill>
          <a:blip r:embed="rId8"/>
          <a:srcRect l="7112" r="7112"/>
          <a:stretch/>
        </p:blipFill>
        <p:spPr>
          <a:xfrm>
            <a:off x="758952" y="758952"/>
            <a:ext cx="6099048" cy="5340096"/>
          </a:xfrm>
        </p:spPr>
      </p:pic>
    </p:spTree>
    <p:extLst>
      <p:ext uri="{BB962C8B-B14F-4D97-AF65-F5344CB8AC3E}">
        <p14:creationId xmlns:p14="http://schemas.microsoft.com/office/powerpoint/2010/main" val="31032686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C2480-21DF-4547-B928-8E2BEDC4756E}"/>
              </a:ext>
            </a:extLst>
          </p:cNvPr>
          <p:cNvSpPr>
            <a:spLocks noGrp="1"/>
          </p:cNvSpPr>
          <p:nvPr>
            <p:ph type="title"/>
          </p:nvPr>
        </p:nvSpPr>
        <p:spPr>
          <a:xfrm>
            <a:off x="762000" y="3822282"/>
            <a:ext cx="10241280" cy="1554480"/>
          </a:xfrm>
        </p:spPr>
        <p:txBody>
          <a:bodyPr/>
          <a:lstStyle/>
          <a:p>
            <a:r>
              <a:rPr lang="en-US" dirty="0"/>
              <a:t>Thank you</a:t>
            </a:r>
          </a:p>
        </p:txBody>
      </p:sp>
      <p:sp>
        <p:nvSpPr>
          <p:cNvPr id="3" name="Content Placeholder 2">
            <a:extLst>
              <a:ext uri="{FF2B5EF4-FFF2-40B4-BE49-F238E27FC236}">
                <a16:creationId xmlns:a16="http://schemas.microsoft.com/office/drawing/2014/main" id="{6BC2C5F0-17A2-4505-B62E-A5178B8CB725}"/>
              </a:ext>
            </a:extLst>
          </p:cNvPr>
          <p:cNvSpPr>
            <a:spLocks noGrp="1"/>
          </p:cNvSpPr>
          <p:nvPr>
            <p:ph idx="1"/>
          </p:nvPr>
        </p:nvSpPr>
        <p:spPr>
          <a:xfrm>
            <a:off x="758825" y="5486400"/>
            <a:ext cx="10240963" cy="549275"/>
          </a:xfrm>
        </p:spPr>
        <p:txBody>
          <a:bodyPr anchor="b" anchorCtr="0">
            <a:normAutofit/>
          </a:bodyPr>
          <a:lstStyle/>
          <a:p>
            <a:r>
              <a:rPr lang="en-US" dirty="0" err="1"/>
              <a:t>Parimala</a:t>
            </a:r>
            <a:r>
              <a:rPr lang="en-US" dirty="0"/>
              <a:t> Gowri S | MBE11</a:t>
            </a:r>
          </a:p>
        </p:txBody>
      </p:sp>
      <p:pic>
        <p:nvPicPr>
          <p:cNvPr id="10" name="Picture Placeholder 9" descr="Close up of dragon fruit">
            <a:extLst>
              <a:ext uri="{FF2B5EF4-FFF2-40B4-BE49-F238E27FC236}">
                <a16:creationId xmlns:a16="http://schemas.microsoft.com/office/drawing/2014/main" id="{8D6B48A4-267D-0EF4-A492-274369CD4848}"/>
              </a:ext>
            </a:extLst>
          </p:cNvPr>
          <p:cNvPicPr>
            <a:picLocks noGrp="1" noChangeAspect="1"/>
          </p:cNvPicPr>
          <p:nvPr>
            <p:ph type="pic" sz="quarter" idx="13"/>
          </p:nvPr>
        </p:nvPicPr>
        <p:blipFill>
          <a:blip r:embed="rId2"/>
          <a:srcRect l="34" r="34"/>
          <a:stretch>
            <a:fillRect/>
          </a:stretch>
        </p:blipFill>
        <p:spPr>
          <a:prstGeom prst="rect">
            <a:avLst/>
          </a:prstGeom>
        </p:spPr>
      </p:pic>
    </p:spTree>
    <p:extLst>
      <p:ext uri="{BB962C8B-B14F-4D97-AF65-F5344CB8AC3E}">
        <p14:creationId xmlns:p14="http://schemas.microsoft.com/office/powerpoint/2010/main" val="38728949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F764D8E-8D44-4B0E-A17E-DF05833AC7B7}"/>
              </a:ext>
            </a:extLst>
          </p:cNvPr>
          <p:cNvSpPr>
            <a:spLocks noGrp="1"/>
          </p:cNvSpPr>
          <p:nvPr>
            <p:ph type="ctrTitle"/>
          </p:nvPr>
        </p:nvSpPr>
        <p:spPr>
          <a:xfrm>
            <a:off x="1517904" y="1517903"/>
            <a:ext cx="4663440" cy="4590288"/>
          </a:xfrm>
        </p:spPr>
        <p:txBody>
          <a:bodyPr anchor="ctr" anchorCtr="0">
            <a:noAutofit/>
          </a:bodyPr>
          <a:lstStyle/>
          <a:p>
            <a:r>
              <a:rPr lang="en-US" dirty="0"/>
              <a:t>Market overview</a:t>
            </a:r>
          </a:p>
        </p:txBody>
      </p:sp>
      <p:pic>
        <p:nvPicPr>
          <p:cNvPr id="12" name="Picture Placeholder 11" descr="Bananas">
            <a:extLst>
              <a:ext uri="{FF2B5EF4-FFF2-40B4-BE49-F238E27FC236}">
                <a16:creationId xmlns:a16="http://schemas.microsoft.com/office/drawing/2014/main" id="{0E7FD06F-FD7E-4F39-B40E-790316D5A615}"/>
              </a:ext>
            </a:extLst>
          </p:cNvPr>
          <p:cNvPicPr>
            <a:picLocks noGrp="1" noChangeAspect="1"/>
          </p:cNvPicPr>
          <p:nvPr>
            <p:ph type="pic" sz="quarter" idx="13"/>
          </p:nvPr>
        </p:nvPicPr>
        <p:blipFill>
          <a:blip r:embed="rId3"/>
          <a:srcRect l="20257" r="20257"/>
          <a:stretch/>
        </p:blipFill>
        <p:spPr>
          <a:xfrm>
            <a:off x="6665976" y="756284"/>
            <a:ext cx="4773168" cy="5349240"/>
          </a:xfrm>
        </p:spPr>
      </p:pic>
    </p:spTree>
    <p:extLst>
      <p:ext uri="{BB962C8B-B14F-4D97-AF65-F5344CB8AC3E}">
        <p14:creationId xmlns:p14="http://schemas.microsoft.com/office/powerpoint/2010/main" val="7049645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F764D8E-8D44-4B0E-A17E-DF05833AC7B7}"/>
              </a:ext>
            </a:extLst>
          </p:cNvPr>
          <p:cNvSpPr>
            <a:spLocks noGrp="1"/>
          </p:cNvSpPr>
          <p:nvPr>
            <p:ph type="ctrTitle"/>
          </p:nvPr>
        </p:nvSpPr>
        <p:spPr>
          <a:xfrm>
            <a:off x="1343244" y="893852"/>
            <a:ext cx="5212080" cy="803336"/>
          </a:xfrm>
        </p:spPr>
        <p:txBody>
          <a:bodyPr anchor="b" anchorCtr="0">
            <a:noAutofit/>
          </a:bodyPr>
          <a:lstStyle/>
          <a:p>
            <a:r>
              <a:rPr lang="en-US" dirty="0"/>
              <a:t>Market overview</a:t>
            </a:r>
          </a:p>
        </p:txBody>
      </p:sp>
      <p:sp>
        <p:nvSpPr>
          <p:cNvPr id="4" name="Subtitle 3">
            <a:extLst>
              <a:ext uri="{FF2B5EF4-FFF2-40B4-BE49-F238E27FC236}">
                <a16:creationId xmlns:a16="http://schemas.microsoft.com/office/drawing/2014/main" id="{EE30C49B-3963-5357-7913-37FEE1C74688}"/>
              </a:ext>
            </a:extLst>
          </p:cNvPr>
          <p:cNvSpPr>
            <a:spLocks noGrp="1"/>
          </p:cNvSpPr>
          <p:nvPr>
            <p:ph type="subTitle" idx="1"/>
          </p:nvPr>
        </p:nvSpPr>
        <p:spPr>
          <a:xfrm>
            <a:off x="1343244" y="1787703"/>
            <a:ext cx="5495544" cy="4039798"/>
          </a:xfrm>
        </p:spPr>
        <p:txBody>
          <a:bodyPr>
            <a:normAutofit fontScale="85000" lnSpcReduction="10000"/>
          </a:bodyPr>
          <a:lstStyle/>
          <a:p>
            <a:r>
              <a:rPr lang="en-US" dirty="0">
                <a:latin typeface="Arial" panose="020B0604020202020204" pitchFamily="34" charset="0"/>
                <a:cs typeface="Arial" panose="020B0604020202020204" pitchFamily="34" charset="0"/>
              </a:rPr>
              <a:t>Swiggy, launched in 2014, is one of India’s largest online food delivery platforms, known for its widespread coverage, fast delivery services, and user-friendly app experience. Founded by Sriharsha </a:t>
            </a:r>
            <a:r>
              <a:rPr lang="en-US" dirty="0" err="1">
                <a:latin typeface="Arial" panose="020B0604020202020204" pitchFamily="34" charset="0"/>
                <a:cs typeface="Arial" panose="020B0604020202020204" pitchFamily="34" charset="0"/>
              </a:rPr>
              <a:t>Majety</a:t>
            </a:r>
            <a:r>
              <a:rPr lang="en-US" dirty="0">
                <a:latin typeface="Arial" panose="020B0604020202020204" pitchFamily="34" charset="0"/>
                <a:cs typeface="Arial" panose="020B0604020202020204" pitchFamily="34" charset="0"/>
              </a:rPr>
              <a:t>, Nandan Reddy, and Rahul Jaimini, Swiggy initially focused on creating a hyper-local, on-demand logistics service to connect customers with restaurants. It has since expanded to a multi-faceted platform offering groceries, packages, and other delivery solutions. Here’s an overview of Swiggy's market standing, competition, and strategic approaches:</a:t>
            </a:r>
          </a:p>
        </p:txBody>
      </p:sp>
      <p:pic>
        <p:nvPicPr>
          <p:cNvPr id="8" name="Picture Placeholder 7" descr="Close up of lemon slice">
            <a:extLst>
              <a:ext uri="{FF2B5EF4-FFF2-40B4-BE49-F238E27FC236}">
                <a16:creationId xmlns:a16="http://schemas.microsoft.com/office/drawing/2014/main" id="{794FCA34-8775-307F-A2B4-9661CAE5877F}"/>
              </a:ext>
            </a:extLst>
          </p:cNvPr>
          <p:cNvPicPr>
            <a:picLocks noGrp="1" noChangeAspect="1"/>
          </p:cNvPicPr>
          <p:nvPr>
            <p:ph type="pic" sz="quarter" idx="13"/>
          </p:nvPr>
        </p:nvPicPr>
        <p:blipFill rotWithShape="1">
          <a:blip r:embed="rId3"/>
          <a:srcRect t="7" b="7"/>
          <a:stretch/>
        </p:blipFill>
        <p:spPr>
          <a:xfrm>
            <a:off x="7013448" y="756284"/>
            <a:ext cx="4434840" cy="5349240"/>
          </a:xfrm>
        </p:spPr>
      </p:pic>
    </p:spTree>
    <p:extLst>
      <p:ext uri="{BB962C8B-B14F-4D97-AF65-F5344CB8AC3E}">
        <p14:creationId xmlns:p14="http://schemas.microsoft.com/office/powerpoint/2010/main" val="7142873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93C99-3405-401F-845E-319BF90316CA}"/>
              </a:ext>
            </a:extLst>
          </p:cNvPr>
          <p:cNvSpPr>
            <a:spLocks noGrp="1"/>
          </p:cNvSpPr>
          <p:nvPr>
            <p:ph type="title"/>
          </p:nvPr>
        </p:nvSpPr>
        <p:spPr>
          <a:xfrm>
            <a:off x="5876407" y="962844"/>
            <a:ext cx="4663440" cy="465263"/>
          </a:xfrm>
        </p:spPr>
        <p:txBody>
          <a:bodyPr>
            <a:normAutofit fontScale="90000"/>
          </a:bodyPr>
          <a:lstStyle/>
          <a:p>
            <a:r>
              <a:rPr lang="en-US" dirty="0"/>
              <a:t>Market overview:</a:t>
            </a:r>
          </a:p>
        </p:txBody>
      </p:sp>
      <p:pic>
        <p:nvPicPr>
          <p:cNvPr id="7" name="Picture Placeholder 6" descr="Close up of sliced kiwi">
            <a:extLst>
              <a:ext uri="{FF2B5EF4-FFF2-40B4-BE49-F238E27FC236}">
                <a16:creationId xmlns:a16="http://schemas.microsoft.com/office/drawing/2014/main" id="{E477BA3C-A009-4BDC-A7A7-098178B98972}"/>
              </a:ext>
            </a:extLst>
          </p:cNvPr>
          <p:cNvPicPr>
            <a:picLocks noGrp="1" noChangeAspect="1"/>
          </p:cNvPicPr>
          <p:nvPr>
            <p:ph type="pic" sz="quarter" idx="13"/>
          </p:nvPr>
        </p:nvPicPr>
        <p:blipFill rotWithShape="1">
          <a:blip r:embed="rId2"/>
          <a:srcRect t="2191" b="2191"/>
          <a:stretch/>
        </p:blipFill>
        <p:spPr>
          <a:xfrm>
            <a:off x="758952" y="883487"/>
            <a:ext cx="4562856" cy="5148072"/>
          </a:xfrm>
        </p:spPr>
      </p:pic>
      <p:sp>
        <p:nvSpPr>
          <p:cNvPr id="12" name="Content Placeholder 11">
            <a:extLst>
              <a:ext uri="{FF2B5EF4-FFF2-40B4-BE49-F238E27FC236}">
                <a16:creationId xmlns:a16="http://schemas.microsoft.com/office/drawing/2014/main" id="{98C71850-2415-3A61-92A8-AE037E3246EE}"/>
              </a:ext>
            </a:extLst>
          </p:cNvPr>
          <p:cNvSpPr>
            <a:spLocks noGrp="1"/>
          </p:cNvSpPr>
          <p:nvPr>
            <p:ph sz="quarter" idx="14"/>
          </p:nvPr>
        </p:nvSpPr>
        <p:spPr>
          <a:xfrm>
            <a:off x="5410645" y="2678156"/>
            <a:ext cx="5819009" cy="4010319"/>
          </a:xfrm>
        </p:spPr>
        <p:txBody>
          <a:bodyPr>
            <a:noAutofit/>
          </a:bodyPr>
          <a:lstStyle/>
          <a:p>
            <a:r>
              <a:rPr lang="en-US" dirty="0"/>
              <a:t>Swiggy operates in an intensely competitive food delivery market dominated by two major players: Swiggy and Zomato.</a:t>
            </a:r>
          </a:p>
          <a:p>
            <a:r>
              <a:rPr lang="en-US" dirty="0"/>
              <a:t> Despite challenges from competitors and fluctuating consumer demand, Swiggy has managed to build a significant presence across India, servicing over 500 cities. </a:t>
            </a:r>
          </a:p>
          <a:p>
            <a:r>
              <a:rPr lang="en-US" dirty="0"/>
              <a:t> Its growth has been fueled by rising disposable income, urbanization, an increasing shift towards convenience, and a young, tech-savvy population that values delivery options.</a:t>
            </a:r>
          </a:p>
        </p:txBody>
      </p:sp>
      <p:sp>
        <p:nvSpPr>
          <p:cNvPr id="3" name="TextBox 2">
            <a:extLst>
              <a:ext uri="{FF2B5EF4-FFF2-40B4-BE49-F238E27FC236}">
                <a16:creationId xmlns:a16="http://schemas.microsoft.com/office/drawing/2014/main" id="{03D2D259-D543-BFDC-885F-E7CDFA560C38}"/>
              </a:ext>
            </a:extLst>
          </p:cNvPr>
          <p:cNvSpPr txBox="1"/>
          <p:nvPr/>
        </p:nvSpPr>
        <p:spPr>
          <a:xfrm>
            <a:off x="5854420" y="1436643"/>
            <a:ext cx="5087558" cy="646331"/>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Here’s an overview of Swiggy's market standing, competition, and strategic approaches:</a:t>
            </a:r>
            <a:endParaRPr lang="en-IN" dirty="0"/>
          </a:p>
        </p:txBody>
      </p:sp>
      <p:sp>
        <p:nvSpPr>
          <p:cNvPr id="5" name="TextBox 4">
            <a:extLst>
              <a:ext uri="{FF2B5EF4-FFF2-40B4-BE49-F238E27FC236}">
                <a16:creationId xmlns:a16="http://schemas.microsoft.com/office/drawing/2014/main" id="{73C32649-3DF2-7F3A-EC98-D620185E97A2}"/>
              </a:ext>
            </a:extLst>
          </p:cNvPr>
          <p:cNvSpPr txBox="1"/>
          <p:nvPr/>
        </p:nvSpPr>
        <p:spPr>
          <a:xfrm>
            <a:off x="5876407" y="2091510"/>
            <a:ext cx="6097712" cy="461665"/>
          </a:xfrm>
          <a:prstGeom prst="rect">
            <a:avLst/>
          </a:prstGeom>
          <a:noFill/>
        </p:spPr>
        <p:txBody>
          <a:bodyPr wrap="square">
            <a:spAutoFit/>
          </a:bodyPr>
          <a:lstStyle/>
          <a:p>
            <a:r>
              <a:rPr lang="en-US" sz="2400" dirty="0">
                <a:latin typeface="+mj-lt"/>
              </a:rPr>
              <a:t>Market position and growth:</a:t>
            </a:r>
            <a:endParaRPr lang="en-IN" dirty="0"/>
          </a:p>
        </p:txBody>
      </p:sp>
    </p:spTree>
    <p:extLst>
      <p:ext uri="{BB962C8B-B14F-4D97-AF65-F5344CB8AC3E}">
        <p14:creationId xmlns:p14="http://schemas.microsoft.com/office/powerpoint/2010/main" val="15592817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0893E-F8B1-EF3E-89B9-F5F1D65B0F65}"/>
              </a:ext>
            </a:extLst>
          </p:cNvPr>
          <p:cNvSpPr>
            <a:spLocks noGrp="1"/>
          </p:cNvSpPr>
          <p:nvPr>
            <p:ph type="title"/>
          </p:nvPr>
        </p:nvSpPr>
        <p:spPr>
          <a:xfrm>
            <a:off x="1243276" y="2360130"/>
            <a:ext cx="5304136" cy="763214"/>
          </a:xfrm>
        </p:spPr>
        <p:txBody>
          <a:bodyPr>
            <a:normAutofit/>
          </a:bodyPr>
          <a:lstStyle/>
          <a:p>
            <a:r>
              <a:rPr lang="en-US" dirty="0"/>
              <a:t>Consumer Demographics</a:t>
            </a:r>
          </a:p>
        </p:txBody>
      </p:sp>
      <p:sp>
        <p:nvSpPr>
          <p:cNvPr id="10" name="Content Placeholder 9">
            <a:extLst>
              <a:ext uri="{FF2B5EF4-FFF2-40B4-BE49-F238E27FC236}">
                <a16:creationId xmlns:a16="http://schemas.microsoft.com/office/drawing/2014/main" id="{A23CE332-C2D5-49A7-1080-DB59647EF275}"/>
              </a:ext>
            </a:extLst>
          </p:cNvPr>
          <p:cNvSpPr>
            <a:spLocks noGrp="1"/>
          </p:cNvSpPr>
          <p:nvPr>
            <p:ph sz="quarter" idx="14"/>
          </p:nvPr>
        </p:nvSpPr>
        <p:spPr>
          <a:xfrm>
            <a:off x="1501731" y="3017861"/>
            <a:ext cx="4754880" cy="3078138"/>
          </a:xfrm>
        </p:spPr>
        <p:txBody>
          <a:bodyPr>
            <a:normAutofit fontScale="92500" lnSpcReduction="10000"/>
          </a:bodyPr>
          <a:lstStyle/>
          <a:p>
            <a:r>
              <a:rPr lang="en-US" dirty="0"/>
              <a:t>Swiggy primarily targets young professionals and urban families who prefer food delivery over traditional dining-out experiences. </a:t>
            </a:r>
          </a:p>
          <a:p>
            <a:r>
              <a:rPr lang="en-US" dirty="0"/>
              <a:t>The majority of Swiggy’s user base consists of tech-friendly millennials and Gen Z customers in Tier 1 and Tier 2 cities, though Swiggy has actively expanded its reach into Tier 3 and Tier 4 cities. </a:t>
            </a:r>
          </a:p>
          <a:p>
            <a:r>
              <a:rPr lang="en-US" dirty="0"/>
              <a:t>The demand in smaller cities is growing as awareness and digital adoption increase.</a:t>
            </a:r>
          </a:p>
        </p:txBody>
      </p:sp>
      <p:pic>
        <p:nvPicPr>
          <p:cNvPr id="5" name="Picture Placeholder 19" descr="Image of colorful popsicles on ice">
            <a:extLst>
              <a:ext uri="{FF2B5EF4-FFF2-40B4-BE49-F238E27FC236}">
                <a16:creationId xmlns:a16="http://schemas.microsoft.com/office/drawing/2014/main" id="{BA65276A-CC55-0C0B-2D3E-8211549ED94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t="8497" b="8497"/>
          <a:stretch/>
        </p:blipFill>
        <p:spPr>
          <a:xfrm>
            <a:off x="6900954" y="883486"/>
            <a:ext cx="4562856" cy="5212513"/>
          </a:xfrm>
        </p:spPr>
      </p:pic>
      <p:sp>
        <p:nvSpPr>
          <p:cNvPr id="4" name="TextBox 3">
            <a:extLst>
              <a:ext uri="{FF2B5EF4-FFF2-40B4-BE49-F238E27FC236}">
                <a16:creationId xmlns:a16="http://schemas.microsoft.com/office/drawing/2014/main" id="{9E8BCEC1-F64B-E845-4378-3D3E1C401EA1}"/>
              </a:ext>
            </a:extLst>
          </p:cNvPr>
          <p:cNvSpPr txBox="1"/>
          <p:nvPr/>
        </p:nvSpPr>
        <p:spPr>
          <a:xfrm>
            <a:off x="857387" y="1268304"/>
            <a:ext cx="6097712" cy="923330"/>
          </a:xfrm>
          <a:prstGeom prst="rect">
            <a:avLst/>
          </a:prstGeom>
          <a:noFill/>
        </p:spPr>
        <p:txBody>
          <a:bodyPr wrap="square">
            <a:spAutoFit/>
          </a:bodyPr>
          <a:lstStyle/>
          <a:p>
            <a:pPr marL="285750" indent="-285750">
              <a:buClr>
                <a:schemeClr val="accent5">
                  <a:lumMod val="75000"/>
                </a:schemeClr>
              </a:buClr>
              <a:buFont typeface="Avenir Next LT Pro Light" panose="020B0304020202020204" pitchFamily="34" charset="0"/>
              <a:buChar char="+"/>
            </a:pPr>
            <a:r>
              <a:rPr lang="en-US" dirty="0"/>
              <a:t>Swiggy’s revenue grew substantially post-2020 as demand for home-delivery services spiked during the COVID-19 pandemic.</a:t>
            </a:r>
            <a:endParaRPr lang="en-IN" dirty="0"/>
          </a:p>
        </p:txBody>
      </p:sp>
    </p:spTree>
    <p:extLst>
      <p:ext uri="{BB962C8B-B14F-4D97-AF65-F5344CB8AC3E}">
        <p14:creationId xmlns:p14="http://schemas.microsoft.com/office/powerpoint/2010/main" val="3208790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0A7EF77-B3A6-4EC7-9C15-89EEB984E020}"/>
              </a:ext>
            </a:extLst>
          </p:cNvPr>
          <p:cNvSpPr>
            <a:spLocks noGrp="1"/>
          </p:cNvSpPr>
          <p:nvPr>
            <p:ph type="title"/>
          </p:nvPr>
        </p:nvSpPr>
        <p:spPr>
          <a:xfrm>
            <a:off x="1517904" y="1517904"/>
            <a:ext cx="9144000" cy="1280160"/>
          </a:xfrm>
        </p:spPr>
        <p:txBody>
          <a:bodyPr>
            <a:noAutofit/>
          </a:bodyPr>
          <a:lstStyle/>
          <a:p>
            <a:r>
              <a:rPr lang="en-US" dirty="0"/>
              <a:t>Competitive landscape</a:t>
            </a:r>
          </a:p>
        </p:txBody>
      </p:sp>
      <p:sp>
        <p:nvSpPr>
          <p:cNvPr id="3" name="Content Placeholder 2">
            <a:extLst>
              <a:ext uri="{FF2B5EF4-FFF2-40B4-BE49-F238E27FC236}">
                <a16:creationId xmlns:a16="http://schemas.microsoft.com/office/drawing/2014/main" id="{975B74AE-546C-4A26-BDD5-2BD124FD2C39}"/>
              </a:ext>
            </a:extLst>
          </p:cNvPr>
          <p:cNvSpPr>
            <a:spLocks noGrp="1"/>
          </p:cNvSpPr>
          <p:nvPr>
            <p:ph sz="quarter" idx="14"/>
          </p:nvPr>
        </p:nvSpPr>
        <p:spPr>
          <a:xfrm>
            <a:off x="1530096" y="2551018"/>
            <a:ext cx="8109235" cy="3017838"/>
          </a:xfrm>
        </p:spPr>
        <p:txBody>
          <a:bodyPr>
            <a:normAutofit/>
          </a:bodyPr>
          <a:lstStyle/>
          <a:p>
            <a:r>
              <a:rPr lang="en-US" dirty="0"/>
              <a:t>Swiggy’s main competitor is Zomato, which offers a similar service range and has a nearly equal market share.</a:t>
            </a:r>
          </a:p>
          <a:p>
            <a:r>
              <a:rPr lang="en-US" dirty="0"/>
              <a:t> Other competitors include Amazon Food, </a:t>
            </a:r>
            <a:r>
              <a:rPr lang="en-US" dirty="0" err="1"/>
              <a:t>Dunzo</a:t>
            </a:r>
            <a:r>
              <a:rPr lang="en-US" dirty="0"/>
              <a:t>, and Uber Eats (though the latter exited the Indian market, selling its operations to Zomato in 2020). </a:t>
            </a:r>
          </a:p>
          <a:p>
            <a:r>
              <a:rPr lang="en-US" dirty="0"/>
              <a:t>Swiggy differentiates itself through initiatives such as “Swiggy Genie” for on-demand package deliveries and “</a:t>
            </a:r>
            <a:r>
              <a:rPr lang="en-US" dirty="0" err="1"/>
              <a:t>Instamart</a:t>
            </a:r>
            <a:r>
              <a:rPr lang="en-US" dirty="0"/>
              <a:t>” for groceries, positioning itself as a more holistic delivery solution.</a:t>
            </a:r>
          </a:p>
        </p:txBody>
      </p:sp>
    </p:spTree>
    <p:extLst>
      <p:ext uri="{BB962C8B-B14F-4D97-AF65-F5344CB8AC3E}">
        <p14:creationId xmlns:p14="http://schemas.microsoft.com/office/powerpoint/2010/main" val="30601776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BD29B-7595-D1BF-9A7E-5938070E1C1B}"/>
              </a:ext>
            </a:extLst>
          </p:cNvPr>
          <p:cNvSpPr>
            <a:spLocks noGrp="1"/>
          </p:cNvSpPr>
          <p:nvPr>
            <p:ph type="title"/>
          </p:nvPr>
        </p:nvSpPr>
        <p:spPr>
          <a:xfrm>
            <a:off x="758952" y="1517904"/>
            <a:ext cx="10424160" cy="701314"/>
          </a:xfrm>
        </p:spPr>
        <p:txBody>
          <a:bodyPr/>
          <a:lstStyle/>
          <a:p>
            <a:r>
              <a:rPr lang="en-IN" dirty="0"/>
              <a:t>Strategic Recommendations:</a:t>
            </a:r>
          </a:p>
        </p:txBody>
      </p:sp>
      <p:sp>
        <p:nvSpPr>
          <p:cNvPr id="3" name="Content Placeholder 2">
            <a:extLst>
              <a:ext uri="{FF2B5EF4-FFF2-40B4-BE49-F238E27FC236}">
                <a16:creationId xmlns:a16="http://schemas.microsoft.com/office/drawing/2014/main" id="{B0680D1C-D630-DDB7-F0A1-8217BAF89CBE}"/>
              </a:ext>
            </a:extLst>
          </p:cNvPr>
          <p:cNvSpPr>
            <a:spLocks noGrp="1"/>
          </p:cNvSpPr>
          <p:nvPr>
            <p:ph sz="quarter" idx="14"/>
          </p:nvPr>
        </p:nvSpPr>
        <p:spPr>
          <a:xfrm>
            <a:off x="902790" y="2357919"/>
            <a:ext cx="10280322" cy="3457254"/>
          </a:xfrm>
        </p:spPr>
        <p:txBody>
          <a:bodyPr>
            <a:noAutofit/>
          </a:bodyPr>
          <a:lstStyle/>
          <a:p>
            <a:pPr marL="0" indent="0">
              <a:buClr>
                <a:schemeClr val="accent5">
                  <a:lumMod val="75000"/>
                </a:schemeClr>
              </a:buClr>
              <a:buNone/>
            </a:pPr>
            <a:r>
              <a:rPr lang="en-US" dirty="0"/>
              <a:t>Swiggy has leveraged several innovations to maintain and grow its market share:</a:t>
            </a:r>
          </a:p>
          <a:p>
            <a:pPr>
              <a:buClr>
                <a:schemeClr val="accent5">
                  <a:lumMod val="75000"/>
                </a:schemeClr>
              </a:buClr>
              <a:buFont typeface="Avenir Next LT Pro Light" panose="020B0304020202020204" pitchFamily="34" charset="0"/>
              <a:buChar char="+"/>
            </a:pPr>
            <a:r>
              <a:rPr lang="en-US" dirty="0"/>
              <a:t>Swiggy </a:t>
            </a:r>
            <a:r>
              <a:rPr lang="en-US" dirty="0" err="1"/>
              <a:t>Instamart</a:t>
            </a:r>
            <a:r>
              <a:rPr lang="en-US" b="1" dirty="0"/>
              <a:t>:</a:t>
            </a:r>
            <a:r>
              <a:rPr lang="en-US" dirty="0"/>
              <a:t> </a:t>
            </a:r>
            <a:r>
              <a:rPr lang="en-US" b="0" dirty="0"/>
              <a:t>Launched to tap into the burgeoning grocery delivery market, </a:t>
            </a:r>
            <a:r>
              <a:rPr lang="en-US" b="0" dirty="0" err="1"/>
              <a:t>Instamart</a:t>
            </a:r>
            <a:r>
              <a:rPr lang="en-US" b="0" dirty="0"/>
              <a:t> caters to consumers seeking instant deliveries of daily essentials.</a:t>
            </a:r>
          </a:p>
          <a:p>
            <a:pPr>
              <a:buClr>
                <a:schemeClr val="accent5">
                  <a:lumMod val="75000"/>
                </a:schemeClr>
              </a:buClr>
              <a:buFont typeface="Avenir Next LT Pro Light" panose="020B0304020202020204" pitchFamily="34" charset="0"/>
              <a:buChar char="+"/>
            </a:pPr>
            <a:r>
              <a:rPr lang="en-US" b="1" dirty="0"/>
              <a:t>Swiggy Genie:</a:t>
            </a:r>
            <a:r>
              <a:rPr lang="en-US" dirty="0"/>
              <a:t> </a:t>
            </a:r>
            <a:r>
              <a:rPr lang="en-US" b="0" dirty="0"/>
              <a:t>A courier service for miscellaneous deliveries, Genie caters to diverse needs, from sending packages to grocery shopping.</a:t>
            </a:r>
          </a:p>
          <a:p>
            <a:pPr>
              <a:buClr>
                <a:schemeClr val="accent5">
                  <a:lumMod val="75000"/>
                </a:schemeClr>
              </a:buClr>
              <a:buFont typeface="Avenir Next LT Pro Light" panose="020B0304020202020204" pitchFamily="34" charset="0"/>
              <a:buChar char="+"/>
            </a:pPr>
            <a:r>
              <a:rPr lang="en-US" b="1" dirty="0"/>
              <a:t>Subscription Models:</a:t>
            </a:r>
            <a:r>
              <a:rPr lang="en-US" dirty="0"/>
              <a:t> </a:t>
            </a:r>
            <a:r>
              <a:rPr lang="en-US" b="0" dirty="0"/>
              <a:t>The “Swiggy One” subscription service offers discounts on deliveries, free deliveries, and exclusive offers. This helps build customer loyalty while boosting order frequency.</a:t>
            </a:r>
          </a:p>
          <a:p>
            <a:pPr>
              <a:buClr>
                <a:schemeClr val="accent5">
                  <a:lumMod val="75000"/>
                </a:schemeClr>
              </a:buClr>
              <a:buFont typeface="Avenir Next LT Pro Light" panose="020B0304020202020204" pitchFamily="34" charset="0"/>
              <a:buChar char="+"/>
            </a:pPr>
            <a:r>
              <a:rPr lang="en-US" b="1" dirty="0"/>
              <a:t>Cloud Kitchens:</a:t>
            </a:r>
            <a:r>
              <a:rPr lang="en-US" dirty="0"/>
              <a:t> </a:t>
            </a:r>
            <a:r>
              <a:rPr lang="en-US" b="0" dirty="0"/>
              <a:t>Swiggy has invested in cloud kitchen services to increase restaurant reach and expand food options without a high overhead cost</a:t>
            </a:r>
          </a:p>
          <a:p>
            <a:endParaRPr lang="en-IN" dirty="0"/>
          </a:p>
        </p:txBody>
      </p:sp>
    </p:spTree>
    <p:extLst>
      <p:ext uri="{BB962C8B-B14F-4D97-AF65-F5344CB8AC3E}">
        <p14:creationId xmlns:p14="http://schemas.microsoft.com/office/powerpoint/2010/main" val="1891006081"/>
      </p:ext>
    </p:extLst>
  </p:cSld>
  <p:clrMapOvr>
    <a:masterClrMapping/>
  </p:clrMapOvr>
</p:sld>
</file>

<file path=ppt/theme/theme1.xml><?xml version="1.0" encoding="utf-8"?>
<a:theme xmlns:a="http://schemas.openxmlformats.org/drawingml/2006/main" name="PrismaticVTI">
  <a:themeElements>
    <a:clrScheme name="Prismatic">
      <a:dk1>
        <a:sysClr val="windowText" lastClr="000000"/>
      </a:dk1>
      <a:lt1>
        <a:sysClr val="window" lastClr="FFFFFF"/>
      </a:lt1>
      <a:dk2>
        <a:srgbClr val="131523"/>
      </a:dk2>
      <a:lt2>
        <a:srgbClr val="E7E6E6"/>
      </a:lt2>
      <a:accent1>
        <a:srgbClr val="42B3BD"/>
      </a:accent1>
      <a:accent2>
        <a:srgbClr val="51B851"/>
      </a:accent2>
      <a:accent3>
        <a:srgbClr val="B5A603"/>
      </a:accent3>
      <a:accent4>
        <a:srgbClr val="F58505"/>
      </a:accent4>
      <a:accent5>
        <a:srgbClr val="FA2481"/>
      </a:accent5>
      <a:accent6>
        <a:srgbClr val="9CA2AB"/>
      </a:accent6>
      <a:hlink>
        <a:srgbClr val="FA2481"/>
      </a:hlink>
      <a:folHlink>
        <a:srgbClr val="57618E"/>
      </a:folHlink>
    </a:clrScheme>
    <a:fontScheme name="Custom 14">
      <a:majorFont>
        <a:latin typeface="Aharoni"/>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ismatic design_win32_EF_v4.potx" id="{2F35A8D2-2794-49E9-8A0C-100147B6AC9C}" vid="{55693A51-CC17-4AC7-B6BD-D840FAE3791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TaxCatchAll xmlns="230e9df3-be65-4c73-a93b-d1236ebd677e" xsi:nil="true"/>
    <MediaServiceKeyPoints xmlns="71af3243-3dd4-4a8d-8c0d-dd76da1f02a5" xsi:nil="true"/>
    <Background xmlns="71af3243-3dd4-4a8d-8c0d-dd76da1f02a5">false</Background>
    <ImageTagsTaxHTField xmlns="71af3243-3dd4-4a8d-8c0d-dd76da1f02a5">
      <Terms xmlns="http://schemas.microsoft.com/office/infopath/2007/PartnerControls"/>
    </ImageTagsTaxHTField>
  </documentManagement>
</p:properties>
</file>

<file path=customXml/itemProps1.xml><?xml version="1.0" encoding="utf-8"?>
<ds:datastoreItem xmlns:ds="http://schemas.openxmlformats.org/officeDocument/2006/customXml" ds:itemID="{16D4D9BD-AE11-4F3A-9185-74D1F42CA599}">
  <ds:schemaRefs>
    <ds:schemaRef ds:uri="http://schemas.microsoft.com/sharepoint/v3/contenttype/forms"/>
  </ds:schemaRefs>
</ds:datastoreItem>
</file>

<file path=customXml/itemProps2.xml><?xml version="1.0" encoding="utf-8"?>
<ds:datastoreItem xmlns:ds="http://schemas.openxmlformats.org/officeDocument/2006/customXml" ds:itemID="{4CA8F0A8-0272-4870-9FED-50919032B81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2B7AAFC-BA46-4192-9EDD-FC31D26BDA5D}">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Prismatic design</Template>
  <TotalTime>1169</TotalTime>
  <Words>1302</Words>
  <Application>Microsoft Office PowerPoint</Application>
  <PresentationFormat>Widescreen</PresentationFormat>
  <Paragraphs>118</Paragraphs>
  <Slides>30</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Aharoni</vt:lpstr>
      <vt:lpstr>Aptos</vt:lpstr>
      <vt:lpstr>Arial</vt:lpstr>
      <vt:lpstr>Avenir Next LT Pro</vt:lpstr>
      <vt:lpstr>Avenir Next LT Pro Light</vt:lpstr>
      <vt:lpstr>Calibri</vt:lpstr>
      <vt:lpstr>Consolas</vt:lpstr>
      <vt:lpstr>PrismaticVTI</vt:lpstr>
      <vt:lpstr>Swiggy analysis</vt:lpstr>
      <vt:lpstr>Agenda</vt:lpstr>
      <vt:lpstr>About Swiggy</vt:lpstr>
      <vt:lpstr>Market overview</vt:lpstr>
      <vt:lpstr>Market overview</vt:lpstr>
      <vt:lpstr>Market overview:</vt:lpstr>
      <vt:lpstr>Consumer Demographics</vt:lpstr>
      <vt:lpstr>Competitive landscape</vt:lpstr>
      <vt:lpstr>Strategic Recommendations:</vt:lpstr>
      <vt:lpstr>Technology and Data utilization</vt:lpstr>
      <vt:lpstr>Challenges and Future Outlook</vt:lpstr>
      <vt:lpstr>Financials</vt:lpstr>
      <vt:lpstr>Analysis and  Insights</vt:lpstr>
      <vt:lpstr>Top 10 areas with most restaurants in Bangalore city</vt:lpstr>
      <vt:lpstr> Most Popular Food Types Served by Swiggy Restaurants in Each City is American, Fast food, Continental, Beverages, Snacks, and Desserts.   </vt:lpstr>
      <vt:lpstr>Top Rated Swiggy Restaurants (In Percentage)</vt:lpstr>
      <vt:lpstr> Correlation of Factors Affecting Average Rating  </vt:lpstr>
      <vt:lpstr>Correlation Between Restaurant Price and Average Rating</vt:lpstr>
      <vt:lpstr>City-wise Restaurant Count</vt:lpstr>
      <vt:lpstr>DASHBOARD 1</vt:lpstr>
      <vt:lpstr>Price Analysis</vt:lpstr>
      <vt:lpstr>Delivery time analysis</vt:lpstr>
      <vt:lpstr>Area-wise Restaurant Analysis</vt:lpstr>
      <vt:lpstr>Cuisine Analysis</vt:lpstr>
      <vt:lpstr>Dashboard 2</vt:lpstr>
      <vt:lpstr>Geographical Mapping</vt:lpstr>
      <vt:lpstr>Business Recommendations</vt:lpstr>
      <vt:lpstr>Operational improvements</vt:lpstr>
      <vt:lpstr>Market Strategy Recommendations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pari mala</dc:creator>
  <cp:lastModifiedBy>pari mala</cp:lastModifiedBy>
  <cp:revision>24</cp:revision>
  <dcterms:created xsi:type="dcterms:W3CDTF">2024-10-23T04:54:49Z</dcterms:created>
  <dcterms:modified xsi:type="dcterms:W3CDTF">2024-11-01T14:08:58Z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